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B6D5DC"/>
    <a:srgbClr val="A3C8D1"/>
    <a:srgbClr val="65A4B3"/>
    <a:srgbClr val="74ADBA"/>
    <a:srgbClr val="70AAB8"/>
    <a:srgbClr val="396873"/>
    <a:srgbClr val="4A8694"/>
    <a:srgbClr val="5D9FAF"/>
    <a:srgbClr val="D8E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 snapToGrid="0">
      <p:cViewPr>
        <p:scale>
          <a:sx n="100" d="100"/>
          <a:sy n="100" d="100"/>
        </p:scale>
        <p:origin x="1644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2" tIns="93152" rIns="93152" bIns="9315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4244f7d3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4244f7d3_1_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2" tIns="93152" rIns="93152" bIns="9315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6" y="1456060"/>
            <a:ext cx="7242511" cy="401397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42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8" y="5542289"/>
            <a:ext cx="7242511" cy="154997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8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8" y="4206110"/>
            <a:ext cx="7242511" cy="1646187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6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8" y="870273"/>
            <a:ext cx="7242511" cy="1119947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8" y="2253731"/>
            <a:ext cx="3399915" cy="668096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88671" lvl="0" indent="-26991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91"/>
            </a:lvl1pPr>
            <a:lvl2pPr marL="777341" lvl="1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2pPr>
            <a:lvl3pPr marL="1166012" lvl="2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3pPr>
            <a:lvl4pPr marL="1554682" lvl="3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4pPr>
            <a:lvl5pPr marL="1943353" lvl="4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5pPr>
            <a:lvl6pPr marL="2332023" lvl="5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6pPr>
            <a:lvl7pPr marL="2720694" lvl="6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7pPr>
            <a:lvl8pPr marL="3109365" lvl="7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8pPr>
            <a:lvl9pPr marL="3498036" lvl="8" indent="-259114">
              <a:spcBef>
                <a:spcPts val="1360"/>
              </a:spcBef>
              <a:spcAft>
                <a:spcPts val="1360"/>
              </a:spcAft>
              <a:buSzPts val="1200"/>
              <a:buChar char="■"/>
              <a:defRPr sz="102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3" y="2253731"/>
            <a:ext cx="3399915" cy="668096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88671" lvl="0" indent="-26991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91"/>
            </a:lvl1pPr>
            <a:lvl2pPr marL="777341" lvl="1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2pPr>
            <a:lvl3pPr marL="1166012" lvl="2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3pPr>
            <a:lvl4pPr marL="1554682" lvl="3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4pPr>
            <a:lvl5pPr marL="1943353" lvl="4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5pPr>
            <a:lvl6pPr marL="2332023" lvl="5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6pPr>
            <a:lvl7pPr marL="2720694" lvl="6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7pPr>
            <a:lvl8pPr marL="3109365" lvl="7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8pPr>
            <a:lvl9pPr marL="3498036" lvl="8" indent="-259114">
              <a:spcBef>
                <a:spcPts val="1360"/>
              </a:spcBef>
              <a:spcAft>
                <a:spcPts val="1360"/>
              </a:spcAft>
              <a:buSzPts val="1200"/>
              <a:buChar char="■"/>
              <a:defRPr sz="102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8" y="870273"/>
            <a:ext cx="7242511" cy="1119947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1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04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2"/>
            <a:ext cx="2386800" cy="621749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88671" lvl="0" indent="-259114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020"/>
            </a:lvl1pPr>
            <a:lvl2pPr marL="777341" lvl="1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2pPr>
            <a:lvl3pPr marL="1166012" lvl="2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3pPr>
            <a:lvl4pPr marL="1554682" lvl="3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4pPr>
            <a:lvl5pPr marL="1943353" lvl="4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5pPr>
            <a:lvl6pPr marL="2332023" lvl="5" indent="-259114">
              <a:spcBef>
                <a:spcPts val="1360"/>
              </a:spcBef>
              <a:spcAft>
                <a:spcPts val="0"/>
              </a:spcAft>
              <a:buSzPts val="1200"/>
              <a:buChar char="■"/>
              <a:defRPr sz="1020"/>
            </a:lvl6pPr>
            <a:lvl7pPr marL="2720694" lvl="6" indent="-259114">
              <a:spcBef>
                <a:spcPts val="1360"/>
              </a:spcBef>
              <a:spcAft>
                <a:spcPts val="0"/>
              </a:spcAft>
              <a:buSzPts val="1200"/>
              <a:buChar char="●"/>
              <a:defRPr sz="1020"/>
            </a:lvl7pPr>
            <a:lvl8pPr marL="3109365" lvl="7" indent="-259114">
              <a:spcBef>
                <a:spcPts val="1360"/>
              </a:spcBef>
              <a:spcAft>
                <a:spcPts val="0"/>
              </a:spcAft>
              <a:buSzPts val="1200"/>
              <a:buChar char="○"/>
              <a:defRPr sz="1020"/>
            </a:lvl8pPr>
            <a:lvl9pPr marL="3498036" lvl="8" indent="-259114">
              <a:spcBef>
                <a:spcPts val="1360"/>
              </a:spcBef>
              <a:spcAft>
                <a:spcPts val="1360"/>
              </a:spcAft>
              <a:buSzPts val="1200"/>
              <a:buChar char="■"/>
              <a:defRPr sz="102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5" y="880295"/>
            <a:ext cx="5412631" cy="7999787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08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7712" tIns="77712" rIns="77712" bIns="7771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1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6" y="2411542"/>
            <a:ext cx="3438420" cy="289872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571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6" y="5481573"/>
            <a:ext cx="3438420" cy="2415307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9" y="1415969"/>
            <a:ext cx="3261451" cy="7225973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388671" lvl="0" indent="-29150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777341" lvl="1" indent="-269911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2pPr>
            <a:lvl3pPr marL="1166012" lvl="2" indent="-269911">
              <a:spcBef>
                <a:spcPts val="1360"/>
              </a:spcBef>
              <a:spcAft>
                <a:spcPts val="0"/>
              </a:spcAft>
              <a:buSzPts val="1400"/>
              <a:buChar char="■"/>
              <a:defRPr/>
            </a:lvl3pPr>
            <a:lvl4pPr marL="1554682" lvl="3" indent="-269911">
              <a:spcBef>
                <a:spcPts val="1360"/>
              </a:spcBef>
              <a:spcAft>
                <a:spcPts val="0"/>
              </a:spcAft>
              <a:buSzPts val="1400"/>
              <a:buChar char="●"/>
              <a:defRPr/>
            </a:lvl4pPr>
            <a:lvl5pPr marL="1943353" lvl="4" indent="-269911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5pPr>
            <a:lvl6pPr marL="2332023" lvl="5" indent="-269911">
              <a:spcBef>
                <a:spcPts val="1360"/>
              </a:spcBef>
              <a:spcAft>
                <a:spcPts val="0"/>
              </a:spcAft>
              <a:buSzPts val="1400"/>
              <a:buChar char="■"/>
              <a:defRPr/>
            </a:lvl6pPr>
            <a:lvl7pPr marL="2720694" lvl="6" indent="-269911">
              <a:spcBef>
                <a:spcPts val="1360"/>
              </a:spcBef>
              <a:spcAft>
                <a:spcPts val="0"/>
              </a:spcAft>
              <a:buSzPts val="1400"/>
              <a:buChar char="●"/>
              <a:defRPr/>
            </a:lvl7pPr>
            <a:lvl8pPr marL="3109365" lvl="7" indent="-269911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8pPr>
            <a:lvl9pPr marL="3498036" lvl="8" indent="-269911">
              <a:spcBef>
                <a:spcPts val="1360"/>
              </a:spcBef>
              <a:spcAft>
                <a:spcPts val="136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8980" cy="1183307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388671" lvl="0" indent="-19433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8" y="2163089"/>
            <a:ext cx="7242511" cy="383973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201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8" y="6164353"/>
            <a:ext cx="7242511" cy="2543787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88671" lvl="0" indent="-29150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777341" lvl="1" indent="-269911" algn="ctr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2pPr>
            <a:lvl3pPr marL="1166012" lvl="2" indent="-269911" algn="ctr">
              <a:spcBef>
                <a:spcPts val="1360"/>
              </a:spcBef>
              <a:spcAft>
                <a:spcPts val="0"/>
              </a:spcAft>
              <a:buSzPts val="1400"/>
              <a:buChar char="■"/>
              <a:defRPr/>
            </a:lvl3pPr>
            <a:lvl4pPr marL="1554682" lvl="3" indent="-269911" algn="ctr">
              <a:spcBef>
                <a:spcPts val="1360"/>
              </a:spcBef>
              <a:spcAft>
                <a:spcPts val="0"/>
              </a:spcAft>
              <a:buSzPts val="1400"/>
              <a:buChar char="●"/>
              <a:defRPr/>
            </a:lvl4pPr>
            <a:lvl5pPr marL="1943353" lvl="4" indent="-269911" algn="ctr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5pPr>
            <a:lvl6pPr marL="2332023" lvl="5" indent="-269911" algn="ctr">
              <a:spcBef>
                <a:spcPts val="1360"/>
              </a:spcBef>
              <a:spcAft>
                <a:spcPts val="0"/>
              </a:spcAft>
              <a:buSzPts val="1400"/>
              <a:buChar char="■"/>
              <a:defRPr/>
            </a:lvl6pPr>
            <a:lvl7pPr marL="2720694" lvl="6" indent="-269911" algn="ctr">
              <a:spcBef>
                <a:spcPts val="1360"/>
              </a:spcBef>
              <a:spcAft>
                <a:spcPts val="0"/>
              </a:spcAft>
              <a:buSzPts val="1400"/>
              <a:buChar char="●"/>
              <a:defRPr/>
            </a:lvl7pPr>
            <a:lvl8pPr marL="3109365" lvl="7" indent="-269911" algn="ctr">
              <a:spcBef>
                <a:spcPts val="1360"/>
              </a:spcBef>
              <a:spcAft>
                <a:spcPts val="0"/>
              </a:spcAft>
              <a:buSzPts val="1400"/>
              <a:buChar char="○"/>
              <a:defRPr/>
            </a:lvl8pPr>
            <a:lvl9pPr marL="3498036" lvl="8" indent="-269911" algn="ctr">
              <a:spcBef>
                <a:spcPts val="1360"/>
              </a:spcBef>
              <a:spcAft>
                <a:spcPts val="136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2">
            <a:alphaModFix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9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8" y="870273"/>
            <a:ext cx="7242511" cy="1119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2115" y="2214227"/>
            <a:ext cx="7242511" cy="6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94" y="9119182"/>
            <a:ext cx="466395" cy="769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>
              <a:buNone/>
              <a:defRPr sz="85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15B933D-E594-4E48-AA4F-50A6C1EBED50}"/>
              </a:ext>
            </a:extLst>
          </p:cNvPr>
          <p:cNvSpPr/>
          <p:nvPr/>
        </p:nvSpPr>
        <p:spPr>
          <a:xfrm>
            <a:off x="2075416" y="702786"/>
            <a:ext cx="3586157" cy="640674"/>
          </a:xfrm>
          <a:prstGeom prst="roundRect">
            <a:avLst/>
          </a:prstGeom>
          <a:solidFill>
            <a:srgbClr val="39687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</a:rPr>
              <a:t>Citizens of Sandy Oregon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3C3440E-53EB-428D-BD5A-273643255064}"/>
              </a:ext>
            </a:extLst>
          </p:cNvPr>
          <p:cNvSpPr/>
          <p:nvPr/>
        </p:nvSpPr>
        <p:spPr>
          <a:xfrm>
            <a:off x="2691920" y="1686309"/>
            <a:ext cx="2463556" cy="557215"/>
          </a:xfrm>
          <a:prstGeom prst="roundRect">
            <a:avLst/>
          </a:prstGeom>
          <a:solidFill>
            <a:srgbClr val="4A86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Mayor &amp; City Council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1B9ACCB-869A-4427-9EAA-E4424FE8D950}"/>
              </a:ext>
            </a:extLst>
          </p:cNvPr>
          <p:cNvSpPr/>
          <p:nvPr/>
        </p:nvSpPr>
        <p:spPr>
          <a:xfrm>
            <a:off x="3103865" y="2614176"/>
            <a:ext cx="1632497" cy="435661"/>
          </a:xfrm>
          <a:prstGeom prst="roundRect">
            <a:avLst/>
          </a:prstGeom>
          <a:solidFill>
            <a:srgbClr val="74ADBA"/>
          </a:solid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City Manager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5886644-7E16-4A1C-BAB7-C1B86CF4578F}"/>
              </a:ext>
            </a:extLst>
          </p:cNvPr>
          <p:cNvSpPr/>
          <p:nvPr/>
        </p:nvSpPr>
        <p:spPr>
          <a:xfrm>
            <a:off x="5049851" y="2658510"/>
            <a:ext cx="1012195" cy="326693"/>
          </a:xfrm>
          <a:prstGeom prst="roundRect">
            <a:avLst/>
          </a:prstGeom>
          <a:solidFill>
            <a:srgbClr val="74A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35" dirty="0"/>
              <a:t>Urban Renewal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FF4EB85-B8FA-4175-B204-11FFE6513DB3}"/>
              </a:ext>
            </a:extLst>
          </p:cNvPr>
          <p:cNvSpPr/>
          <p:nvPr/>
        </p:nvSpPr>
        <p:spPr>
          <a:xfrm>
            <a:off x="1969982" y="2658511"/>
            <a:ext cx="714769" cy="326693"/>
          </a:xfrm>
          <a:prstGeom prst="roundRect">
            <a:avLst/>
          </a:prstGeom>
          <a:solidFill>
            <a:srgbClr val="74A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35" dirty="0"/>
              <a:t>Legal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10B6E79-3F9D-4410-9F03-32300D50BAA8}"/>
              </a:ext>
            </a:extLst>
          </p:cNvPr>
          <p:cNvSpPr/>
          <p:nvPr/>
        </p:nvSpPr>
        <p:spPr>
          <a:xfrm>
            <a:off x="738686" y="3251535"/>
            <a:ext cx="1170650" cy="581898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accent2"/>
              </a:solidFill>
            </a:endParaRPr>
          </a:p>
          <a:p>
            <a:pPr algn="ctr"/>
            <a:r>
              <a:rPr lang="en-US" sz="1000" dirty="0">
                <a:solidFill>
                  <a:schemeClr val="accent2"/>
                </a:solidFill>
              </a:rPr>
              <a:t>Deputy City Manager</a:t>
            </a:r>
          </a:p>
          <a:p>
            <a:pPr algn="ctr"/>
            <a:endParaRPr lang="en-US" sz="680" dirty="0">
              <a:solidFill>
                <a:schemeClr val="accent2"/>
              </a:solidFill>
            </a:endParaRP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734D5E6-63F3-4B6C-A1CC-CB07F34E624B}"/>
              </a:ext>
            </a:extLst>
          </p:cNvPr>
          <p:cNvSpPr/>
          <p:nvPr/>
        </p:nvSpPr>
        <p:spPr>
          <a:xfrm>
            <a:off x="7093145" y="4016639"/>
            <a:ext cx="605106" cy="586867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Transit</a:t>
            </a:r>
          </a:p>
          <a:p>
            <a:pPr algn="ctr"/>
            <a:endParaRPr lang="en-US" sz="680" dirty="0">
              <a:solidFill>
                <a:schemeClr val="accent2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7E49E9E-13CA-47E8-B8EC-A6F55D4B5C85}"/>
              </a:ext>
            </a:extLst>
          </p:cNvPr>
          <p:cNvSpPr/>
          <p:nvPr/>
        </p:nvSpPr>
        <p:spPr>
          <a:xfrm>
            <a:off x="6358756" y="4017518"/>
            <a:ext cx="697183" cy="586867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Police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4E98F2C-6F22-4FC4-85F6-48DCFFE9676A}"/>
              </a:ext>
            </a:extLst>
          </p:cNvPr>
          <p:cNvSpPr/>
          <p:nvPr/>
        </p:nvSpPr>
        <p:spPr>
          <a:xfrm>
            <a:off x="2621220" y="4762301"/>
            <a:ext cx="668618" cy="41135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Senior Services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C372500-4202-41C7-8F98-E2AF38DC14BE}"/>
              </a:ext>
            </a:extLst>
          </p:cNvPr>
          <p:cNvSpPr/>
          <p:nvPr/>
        </p:nvSpPr>
        <p:spPr>
          <a:xfrm>
            <a:off x="4137712" y="5279786"/>
            <a:ext cx="591586" cy="396021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Hoodland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74259E4-8476-4879-B1A9-8F321ABCBAA7}"/>
              </a:ext>
            </a:extLst>
          </p:cNvPr>
          <p:cNvSpPr/>
          <p:nvPr/>
        </p:nvSpPr>
        <p:spPr>
          <a:xfrm>
            <a:off x="4160726" y="4753812"/>
            <a:ext cx="561066" cy="39602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Sandy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9E2CA40-5C4C-4CE2-B60A-CA7D9C30AA96}"/>
              </a:ext>
            </a:extLst>
          </p:cNvPr>
          <p:cNvSpPr/>
          <p:nvPr/>
        </p:nvSpPr>
        <p:spPr>
          <a:xfrm>
            <a:off x="2642240" y="5829998"/>
            <a:ext cx="645204" cy="44482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Parks, Buildings &amp; Grounds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955BF83-3A8A-4664-860B-EB8F28A3872D}"/>
              </a:ext>
            </a:extLst>
          </p:cNvPr>
          <p:cNvSpPr/>
          <p:nvPr/>
        </p:nvSpPr>
        <p:spPr>
          <a:xfrm>
            <a:off x="5690045" y="6269375"/>
            <a:ext cx="668618" cy="396021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" dirty="0">
                <a:solidFill>
                  <a:schemeClr val="accent2"/>
                </a:solidFill>
              </a:rPr>
              <a:t>Stormwater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953E94C2-3212-48CE-A3C2-023970B41788}"/>
              </a:ext>
            </a:extLst>
          </p:cNvPr>
          <p:cNvSpPr/>
          <p:nvPr/>
        </p:nvSpPr>
        <p:spPr>
          <a:xfrm>
            <a:off x="5704571" y="5777691"/>
            <a:ext cx="605107" cy="39602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Streets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CC08650-50A0-4B81-9118-1C99D5A1C72D}"/>
              </a:ext>
            </a:extLst>
          </p:cNvPr>
          <p:cNvSpPr/>
          <p:nvPr/>
        </p:nvSpPr>
        <p:spPr>
          <a:xfrm>
            <a:off x="5704572" y="5246193"/>
            <a:ext cx="605107" cy="400666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Sewer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A32F7F3-706E-4327-87EF-3720A251FABE}"/>
              </a:ext>
            </a:extLst>
          </p:cNvPr>
          <p:cNvSpPr/>
          <p:nvPr/>
        </p:nvSpPr>
        <p:spPr>
          <a:xfrm>
            <a:off x="5708174" y="4741912"/>
            <a:ext cx="605107" cy="411354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Water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D3E1C6B3-9D4D-453D-AAAD-002E2A096248}"/>
              </a:ext>
            </a:extLst>
          </p:cNvPr>
          <p:cNvSpPr/>
          <p:nvPr/>
        </p:nvSpPr>
        <p:spPr>
          <a:xfrm>
            <a:off x="4871863" y="5275379"/>
            <a:ext cx="690144" cy="39018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Building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456462AA-2E69-4394-884D-DCAC164CBEE2}"/>
              </a:ext>
            </a:extLst>
          </p:cNvPr>
          <p:cNvSpPr/>
          <p:nvPr/>
        </p:nvSpPr>
        <p:spPr>
          <a:xfrm>
            <a:off x="4871863" y="4738479"/>
            <a:ext cx="684086" cy="41135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Planning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8025B9D4-64B9-4B32-8897-5A8E192D40C4}"/>
              </a:ext>
            </a:extLst>
          </p:cNvPr>
          <p:cNvSpPr/>
          <p:nvPr/>
        </p:nvSpPr>
        <p:spPr>
          <a:xfrm>
            <a:off x="961932" y="4753812"/>
            <a:ext cx="690469" cy="42706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SandyNet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129899E-4CC9-44A6-863D-955890EDB67A}"/>
              </a:ext>
            </a:extLst>
          </p:cNvPr>
          <p:cNvSpPr/>
          <p:nvPr/>
        </p:nvSpPr>
        <p:spPr>
          <a:xfrm>
            <a:off x="978277" y="5310543"/>
            <a:ext cx="681987" cy="38879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IT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0CBB2AD-8F1D-4650-807C-BE7B09D6A2DD}"/>
              </a:ext>
            </a:extLst>
          </p:cNvPr>
          <p:cNvSpPr/>
          <p:nvPr/>
        </p:nvSpPr>
        <p:spPr>
          <a:xfrm>
            <a:off x="315738" y="5310543"/>
            <a:ext cx="619864" cy="388795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Utility Billing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622E7294-2BF5-4047-841F-DC8B9D5BB9D7}"/>
              </a:ext>
            </a:extLst>
          </p:cNvPr>
          <p:cNvSpPr/>
          <p:nvPr/>
        </p:nvSpPr>
        <p:spPr>
          <a:xfrm>
            <a:off x="326920" y="4741912"/>
            <a:ext cx="610909" cy="45086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Municipal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Court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2740349E-4F6F-4205-AA3D-57B2BB6CCB64}"/>
              </a:ext>
            </a:extLst>
          </p:cNvPr>
          <p:cNvSpPr/>
          <p:nvPr/>
        </p:nvSpPr>
        <p:spPr>
          <a:xfrm>
            <a:off x="2618825" y="5290084"/>
            <a:ext cx="668619" cy="429711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Recreation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5598C09-A1E5-459B-B055-F0663C216DC3}"/>
              </a:ext>
            </a:extLst>
          </p:cNvPr>
          <p:cNvSpPr/>
          <p:nvPr/>
        </p:nvSpPr>
        <p:spPr>
          <a:xfrm>
            <a:off x="5555948" y="7831213"/>
            <a:ext cx="1839749" cy="1175190"/>
          </a:xfrm>
          <a:prstGeom prst="roundRect">
            <a:avLst/>
          </a:prstGeom>
          <a:solidFill>
            <a:srgbClr val="B6D5DC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bg2"/>
                </a:solidFill>
                <a:latin typeface="Calibri" panose="020F0502020204030204" pitchFamily="34" charset="0"/>
              </a:rPr>
              <a:t>Boards &amp; Commissions</a:t>
            </a:r>
          </a:p>
          <a:p>
            <a:pPr algn="ctr"/>
            <a:r>
              <a:rPr lang="en-US" sz="1000" dirty="0">
                <a:solidFill>
                  <a:schemeClr val="bg2"/>
                </a:solidFill>
                <a:latin typeface="Calibri" panose="020F0502020204030204" pitchFamily="34" charset="0"/>
              </a:rPr>
              <a:t>Planning</a:t>
            </a:r>
          </a:p>
          <a:p>
            <a:pPr algn="ctr"/>
            <a:r>
              <a:rPr lang="en-US" sz="1000" dirty="0">
                <a:solidFill>
                  <a:schemeClr val="bg2"/>
                </a:solidFill>
                <a:latin typeface="Calibri" panose="020F0502020204030204" pitchFamily="34" charset="0"/>
              </a:rPr>
              <a:t>Library</a:t>
            </a:r>
          </a:p>
          <a:p>
            <a:pPr algn="ctr"/>
            <a:r>
              <a:rPr lang="en-US" sz="1000" dirty="0">
                <a:solidFill>
                  <a:schemeClr val="bg2"/>
                </a:solidFill>
                <a:latin typeface="Calibri" panose="020F0502020204030204" pitchFamily="34" charset="0"/>
              </a:rPr>
              <a:t>Parks &amp; Trails</a:t>
            </a:r>
          </a:p>
          <a:p>
            <a:pPr algn="ctr"/>
            <a:r>
              <a:rPr lang="en-US" sz="1000" dirty="0">
                <a:solidFill>
                  <a:schemeClr val="bg2"/>
                </a:solidFill>
                <a:latin typeface="Calibri" panose="020F0502020204030204" pitchFamily="34" charset="0"/>
              </a:rPr>
              <a:t>Transit </a:t>
            </a:r>
          </a:p>
          <a:p>
            <a:pPr algn="ctr"/>
            <a:r>
              <a:rPr lang="en-US" sz="1000" dirty="0">
                <a:solidFill>
                  <a:schemeClr val="bg2"/>
                </a:solidFill>
                <a:latin typeface="Calibri" panose="020F0502020204030204" pitchFamily="34" charset="0"/>
              </a:rPr>
              <a:t>SandyNet 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44C0C675-9239-42A3-842D-3672D5FC8FDF}"/>
              </a:ext>
            </a:extLst>
          </p:cNvPr>
          <p:cNvSpPr/>
          <p:nvPr/>
        </p:nvSpPr>
        <p:spPr>
          <a:xfrm>
            <a:off x="6358663" y="4754714"/>
            <a:ext cx="734482" cy="42706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" dirty="0">
                <a:solidFill>
                  <a:schemeClr val="accent2"/>
                </a:solidFill>
              </a:rPr>
              <a:t>Code Enforcement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D7F40121-8AEC-4421-B4E1-F88FB910D5FC}"/>
              </a:ext>
            </a:extLst>
          </p:cNvPr>
          <p:cNvSpPr/>
          <p:nvPr/>
        </p:nvSpPr>
        <p:spPr>
          <a:xfrm>
            <a:off x="3371351" y="4762301"/>
            <a:ext cx="734482" cy="411356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5" dirty="0">
                <a:solidFill>
                  <a:schemeClr val="accent2"/>
                </a:solidFill>
              </a:rPr>
              <a:t>Economic Development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DDB9D8-013E-44E0-B28E-E71D755641B3}"/>
              </a:ext>
            </a:extLst>
          </p:cNvPr>
          <p:cNvCxnSpPr>
            <a:cxnSpLocks/>
            <a:stCxn id="35" idx="3"/>
            <a:endCxn id="35" idx="3"/>
          </p:cNvCxnSpPr>
          <p:nvPr/>
        </p:nvCxnSpPr>
        <p:spPr>
          <a:xfrm>
            <a:off x="1909336" y="35424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4D71445-3D3C-47F0-BECA-A799BF212231}"/>
              </a:ext>
            </a:extLst>
          </p:cNvPr>
          <p:cNvSpPr/>
          <p:nvPr/>
        </p:nvSpPr>
        <p:spPr>
          <a:xfrm>
            <a:off x="5708175" y="4028050"/>
            <a:ext cx="605107" cy="583825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Public Works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42785379-CCEA-4A31-A384-6DCAA3F49A28}"/>
              </a:ext>
            </a:extLst>
          </p:cNvPr>
          <p:cNvSpPr/>
          <p:nvPr/>
        </p:nvSpPr>
        <p:spPr>
          <a:xfrm>
            <a:off x="4790201" y="4016639"/>
            <a:ext cx="871373" cy="602064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Development </a:t>
            </a:r>
          </a:p>
          <a:p>
            <a:pPr algn="ctr"/>
            <a:r>
              <a:rPr lang="en-US" sz="800" dirty="0">
                <a:solidFill>
                  <a:schemeClr val="accent2"/>
                </a:solidFill>
              </a:rPr>
              <a:t>Services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52077247-2868-4A20-9F3A-A828983948E7}"/>
              </a:ext>
            </a:extLst>
          </p:cNvPr>
          <p:cNvSpPr/>
          <p:nvPr/>
        </p:nvSpPr>
        <p:spPr>
          <a:xfrm>
            <a:off x="4168233" y="4028306"/>
            <a:ext cx="561065" cy="595554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Library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DD07AF48-C45E-4B55-90BD-7969936ABC05}"/>
              </a:ext>
            </a:extLst>
          </p:cNvPr>
          <p:cNvSpPr/>
          <p:nvPr/>
        </p:nvSpPr>
        <p:spPr>
          <a:xfrm>
            <a:off x="961932" y="4029978"/>
            <a:ext cx="690470" cy="581898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Telecom.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AC16FD11-953C-46B0-AEF0-C0105ECF7E0F}"/>
              </a:ext>
            </a:extLst>
          </p:cNvPr>
          <p:cNvSpPr/>
          <p:nvPr/>
        </p:nvSpPr>
        <p:spPr>
          <a:xfrm>
            <a:off x="325137" y="4029978"/>
            <a:ext cx="610909" cy="581897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Finance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C1AAF17E-86E3-4406-8299-69BF4C260825}"/>
              </a:ext>
            </a:extLst>
          </p:cNvPr>
          <p:cNvSpPr/>
          <p:nvPr/>
        </p:nvSpPr>
        <p:spPr>
          <a:xfrm>
            <a:off x="2560782" y="4017518"/>
            <a:ext cx="753019" cy="586867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Parks &amp; Recreation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882149E-C2A1-42AC-88CE-5C30FA5F7FB3}"/>
              </a:ext>
            </a:extLst>
          </p:cNvPr>
          <p:cNvSpPr/>
          <p:nvPr/>
        </p:nvSpPr>
        <p:spPr>
          <a:xfrm>
            <a:off x="3350534" y="4023148"/>
            <a:ext cx="779145" cy="595555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accent2"/>
                </a:solidFill>
              </a:rPr>
              <a:t>Policy &amp; Community Relations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C6B649D-099A-433E-A65D-4D1C8742208F}"/>
              </a:ext>
            </a:extLst>
          </p:cNvPr>
          <p:cNvSpPr/>
          <p:nvPr/>
        </p:nvSpPr>
        <p:spPr>
          <a:xfrm>
            <a:off x="1684026" y="4029977"/>
            <a:ext cx="728210" cy="581898"/>
          </a:xfrm>
          <a:prstGeom prst="roundRect">
            <a:avLst/>
          </a:prstGeom>
          <a:solidFill>
            <a:srgbClr val="95C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accent2"/>
              </a:solidFill>
            </a:endParaRPr>
          </a:p>
          <a:p>
            <a:pPr algn="ctr"/>
            <a:r>
              <a:rPr lang="en-US" sz="800" dirty="0">
                <a:solidFill>
                  <a:schemeClr val="accent2"/>
                </a:solidFill>
              </a:rPr>
              <a:t>Human </a:t>
            </a:r>
          </a:p>
          <a:p>
            <a:pPr algn="ctr"/>
            <a:r>
              <a:rPr lang="en-US" sz="800" dirty="0">
                <a:solidFill>
                  <a:schemeClr val="accent2"/>
                </a:solidFill>
              </a:rPr>
              <a:t>Resources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9B043B1A-B69D-447E-8089-D61BB110AE5E}"/>
              </a:ext>
            </a:extLst>
          </p:cNvPr>
          <p:cNvSpPr/>
          <p:nvPr/>
        </p:nvSpPr>
        <p:spPr>
          <a:xfrm>
            <a:off x="1676504" y="4753812"/>
            <a:ext cx="681987" cy="419844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Payroll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903C7825-A7B6-45B8-9572-87CA17478FF6}"/>
              </a:ext>
            </a:extLst>
          </p:cNvPr>
          <p:cNvSpPr/>
          <p:nvPr/>
        </p:nvSpPr>
        <p:spPr>
          <a:xfrm>
            <a:off x="297261" y="5823961"/>
            <a:ext cx="621750" cy="450862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" dirty="0">
                <a:solidFill>
                  <a:schemeClr val="accent2"/>
                </a:solidFill>
              </a:rPr>
              <a:t>Accounts</a:t>
            </a:r>
          </a:p>
          <a:p>
            <a:pPr algn="ctr"/>
            <a:r>
              <a:rPr lang="en-US" sz="680" dirty="0">
                <a:solidFill>
                  <a:schemeClr val="accent2"/>
                </a:solidFill>
              </a:rPr>
              <a:t>Payable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50981A-7987-49E8-A48E-F47A06B0D464}"/>
              </a:ext>
            </a:extLst>
          </p:cNvPr>
          <p:cNvCxnSpPr>
            <a:cxnSpLocks/>
          </p:cNvCxnSpPr>
          <p:nvPr/>
        </p:nvCxnSpPr>
        <p:spPr>
          <a:xfrm flipH="1">
            <a:off x="3868494" y="1372168"/>
            <a:ext cx="1" cy="3030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B5D6C38-86BE-41B2-BBE0-77C9495EE4C5}"/>
              </a:ext>
            </a:extLst>
          </p:cNvPr>
          <p:cNvCxnSpPr>
            <a:cxnSpLocks/>
          </p:cNvCxnSpPr>
          <p:nvPr/>
        </p:nvCxnSpPr>
        <p:spPr>
          <a:xfrm>
            <a:off x="3868493" y="2222574"/>
            <a:ext cx="0" cy="4259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2CCFA08-1527-4EF1-AF6F-1E80D7BC40FA}"/>
              </a:ext>
            </a:extLst>
          </p:cNvPr>
          <p:cNvCxnSpPr>
            <a:cxnSpLocks/>
            <a:stCxn id="15" idx="1"/>
            <a:endCxn id="17" idx="3"/>
          </p:cNvCxnSpPr>
          <p:nvPr/>
        </p:nvCxnSpPr>
        <p:spPr>
          <a:xfrm flipH="1" flipV="1">
            <a:off x="2684751" y="2821858"/>
            <a:ext cx="419114" cy="101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0C1049A-2D1E-4536-90A4-87165F03CA9D}"/>
              </a:ext>
            </a:extLst>
          </p:cNvPr>
          <p:cNvCxnSpPr>
            <a:cxnSpLocks/>
            <a:stCxn id="13" idx="1"/>
            <a:endCxn id="15" idx="3"/>
          </p:cNvCxnSpPr>
          <p:nvPr/>
        </p:nvCxnSpPr>
        <p:spPr>
          <a:xfrm flipH="1">
            <a:off x="4736362" y="2821857"/>
            <a:ext cx="313489" cy="10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3DCB652-BAFC-4926-8033-7710E8927F34}"/>
              </a:ext>
            </a:extLst>
          </p:cNvPr>
          <p:cNvCxnSpPr>
            <a:stCxn id="35" idx="3"/>
          </p:cNvCxnSpPr>
          <p:nvPr/>
        </p:nvCxnSpPr>
        <p:spPr>
          <a:xfrm flipV="1">
            <a:off x="1909336" y="3059091"/>
            <a:ext cx="1160561" cy="483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29AF130-AF3D-41E6-974A-43DF27812246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920114" y="3049837"/>
            <a:ext cx="0" cy="8553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E27B8FA-AE57-4C51-BB85-7931CDE3A6A3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1324011" y="3833433"/>
            <a:ext cx="0" cy="96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66F5D4B-37AB-47A6-A335-F2E8C8D8A276}"/>
              </a:ext>
            </a:extLst>
          </p:cNvPr>
          <p:cNvCxnSpPr>
            <a:cxnSpLocks/>
          </p:cNvCxnSpPr>
          <p:nvPr/>
        </p:nvCxnSpPr>
        <p:spPr>
          <a:xfrm flipH="1">
            <a:off x="619330" y="3928366"/>
            <a:ext cx="1409361" cy="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944329E-463F-4B92-8078-F0BDF9898650}"/>
              </a:ext>
            </a:extLst>
          </p:cNvPr>
          <p:cNvCxnSpPr>
            <a:cxnSpLocks/>
          </p:cNvCxnSpPr>
          <p:nvPr/>
        </p:nvCxnSpPr>
        <p:spPr>
          <a:xfrm>
            <a:off x="2028691" y="3928366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E036E80-4C27-4315-BA5F-2705D4E96053}"/>
              </a:ext>
            </a:extLst>
          </p:cNvPr>
          <p:cNvCxnSpPr>
            <a:cxnSpLocks/>
          </p:cNvCxnSpPr>
          <p:nvPr/>
        </p:nvCxnSpPr>
        <p:spPr>
          <a:xfrm>
            <a:off x="1319270" y="3928366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03BD1E5-6CC7-49E7-BE59-E41C896DAC4C}"/>
              </a:ext>
            </a:extLst>
          </p:cNvPr>
          <p:cNvCxnSpPr>
            <a:cxnSpLocks/>
          </p:cNvCxnSpPr>
          <p:nvPr/>
        </p:nvCxnSpPr>
        <p:spPr>
          <a:xfrm>
            <a:off x="608136" y="3935044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5ADED4C-D1B3-402D-BB9C-2EEC0CE76AB0}"/>
              </a:ext>
            </a:extLst>
          </p:cNvPr>
          <p:cNvCxnSpPr>
            <a:cxnSpLocks/>
          </p:cNvCxnSpPr>
          <p:nvPr/>
        </p:nvCxnSpPr>
        <p:spPr>
          <a:xfrm>
            <a:off x="2894308" y="3928366"/>
            <a:ext cx="45013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F26397-B542-4C68-9301-2BFA2D755D0D}"/>
              </a:ext>
            </a:extLst>
          </p:cNvPr>
          <p:cNvCxnSpPr>
            <a:cxnSpLocks/>
          </p:cNvCxnSpPr>
          <p:nvPr/>
        </p:nvCxnSpPr>
        <p:spPr>
          <a:xfrm>
            <a:off x="2894308" y="3936796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0E2D299-B9E1-4028-93E2-54D4288FFBCB}"/>
              </a:ext>
            </a:extLst>
          </p:cNvPr>
          <p:cNvCxnSpPr>
            <a:cxnSpLocks/>
          </p:cNvCxnSpPr>
          <p:nvPr/>
        </p:nvCxnSpPr>
        <p:spPr>
          <a:xfrm>
            <a:off x="3738592" y="3945066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AB0EF2A-D90C-4977-8E0E-2CE95847AAEC}"/>
              </a:ext>
            </a:extLst>
          </p:cNvPr>
          <p:cNvCxnSpPr>
            <a:cxnSpLocks/>
          </p:cNvCxnSpPr>
          <p:nvPr/>
        </p:nvCxnSpPr>
        <p:spPr>
          <a:xfrm>
            <a:off x="4448765" y="3945066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B95587D-7115-436E-B45F-2F086646D282}"/>
              </a:ext>
            </a:extLst>
          </p:cNvPr>
          <p:cNvCxnSpPr>
            <a:cxnSpLocks/>
          </p:cNvCxnSpPr>
          <p:nvPr/>
        </p:nvCxnSpPr>
        <p:spPr>
          <a:xfrm>
            <a:off x="5235278" y="3946818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509310F-9750-4E4B-A1F8-88FB62D42E92}"/>
              </a:ext>
            </a:extLst>
          </p:cNvPr>
          <p:cNvCxnSpPr>
            <a:cxnSpLocks/>
          </p:cNvCxnSpPr>
          <p:nvPr/>
        </p:nvCxnSpPr>
        <p:spPr>
          <a:xfrm>
            <a:off x="6024354" y="3949168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D6EDD25-8A16-4FD3-9C64-88054CEC487E}"/>
              </a:ext>
            </a:extLst>
          </p:cNvPr>
          <p:cNvCxnSpPr>
            <a:cxnSpLocks/>
          </p:cNvCxnSpPr>
          <p:nvPr/>
        </p:nvCxnSpPr>
        <p:spPr>
          <a:xfrm>
            <a:off x="6725904" y="3951575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A616F5B-25F4-4C08-A39A-C95868F3480D}"/>
              </a:ext>
            </a:extLst>
          </p:cNvPr>
          <p:cNvCxnSpPr>
            <a:cxnSpLocks/>
          </p:cNvCxnSpPr>
          <p:nvPr/>
        </p:nvCxnSpPr>
        <p:spPr>
          <a:xfrm>
            <a:off x="7395698" y="3928365"/>
            <a:ext cx="0" cy="7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andy Green (3)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384</TotalTime>
  <Words>84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Sandy Green (3)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Welty</dc:creator>
  <cp:lastModifiedBy>Angie Welty</cp:lastModifiedBy>
  <cp:revision>67</cp:revision>
  <cp:lastPrinted>2022-07-25T22:07:49Z</cp:lastPrinted>
  <dcterms:modified xsi:type="dcterms:W3CDTF">2022-07-25T22:07:49Z</dcterms:modified>
</cp:coreProperties>
</file>