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Ex1.xml" ContentType="application/vnd.ms-office.chartex+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1.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Ex2.xml" ContentType="application/vnd.ms-office.chartex+xml"/>
  <Override PartName="/ppt/charts/style13.xml" ContentType="application/vnd.ms-office.chartstyle+xml"/>
  <Override PartName="/ppt/charts/colors13.xml" ContentType="application/vnd.ms-office.chartcolorstyle+xml"/>
  <Override PartName="/ppt/notesSlides/notesSlide13.xml" ContentType="application/vnd.openxmlformats-officedocument.presentationml.notesSlide+xml"/>
  <Override PartName="/ppt/charts/chart12.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3.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4.xml" ContentType="application/vnd.openxmlformats-officedocument.presentationml.notesSlide+xml"/>
  <Override PartName="/ppt/charts/chartEx3.xml" ContentType="application/vnd.ms-office.chartex+xml"/>
  <Override PartName="/ppt/charts/style16.xml" ContentType="application/vnd.ms-office.chartstyle+xml"/>
  <Override PartName="/ppt/charts/colors16.xml" ContentType="application/vnd.ms-office.chartcolorstyle+xml"/>
  <Override PartName="/ppt/notesSlides/notesSlide15.xml" ContentType="application/vnd.openxmlformats-officedocument.presentationml.notesSlide+xml"/>
  <Override PartName="/ppt/charts/chart14.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5.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Ex4.xml" ContentType="application/vnd.ms-office.chartex+xml"/>
  <Override PartName="/ppt/charts/style19.xml" ContentType="application/vnd.ms-office.chartstyle+xml"/>
  <Override PartName="/ppt/charts/colors19.xml" ContentType="application/vnd.ms-office.chartcolorstyle+xml"/>
  <Override PartName="/ppt/notesSlides/notesSlide16.xml" ContentType="application/vnd.openxmlformats-officedocument.presentationml.notesSlide+xml"/>
  <Override PartName="/ppt/charts/chart16.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17.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7.xml" ContentType="application/vnd.openxmlformats-officedocument.presentationml.notesSlide+xml"/>
  <Override PartName="/ppt/charts/chart18.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Ex5.xml" ContentType="application/vnd.ms-office.chartex+xml"/>
  <Override PartName="/ppt/charts/style23.xml" ContentType="application/vnd.ms-office.chartstyle+xml"/>
  <Override PartName="/ppt/charts/colors23.xml" ContentType="application/vnd.ms-office.chartcolorstyle+xml"/>
  <Override PartName="/ppt/charts/chartEx6.xml" ContentType="application/vnd.ms-office.chartex+xml"/>
  <Override PartName="/ppt/charts/style24.xml" ContentType="application/vnd.ms-office.chartstyle+xml"/>
  <Override PartName="/ppt/charts/colors24.xml" ContentType="application/vnd.ms-office.chartcolorstyle+xml"/>
  <Override PartName="/ppt/notesSlides/notesSlide18.xml" ContentType="application/vnd.openxmlformats-officedocument.presentationml.notesSlide+xml"/>
  <Override PartName="/ppt/charts/chart19.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0.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Ex7.xml" ContentType="application/vnd.ms-office.chartex+xml"/>
  <Override PartName="/ppt/charts/style27.xml" ContentType="application/vnd.ms-office.chartstyle+xml"/>
  <Override PartName="/ppt/charts/colors27.xml" ContentType="application/vnd.ms-office.chartcolorstyle+xml"/>
  <Override PartName="/ppt/notesSlides/notesSlide19.xml" ContentType="application/vnd.openxmlformats-officedocument.presentationml.notesSlide+xml"/>
  <Override PartName="/ppt/charts/chart21.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71" r:id="rId4"/>
    <p:sldId id="270" r:id="rId5"/>
    <p:sldId id="258" r:id="rId6"/>
    <p:sldId id="272" r:id="rId7"/>
    <p:sldId id="259" r:id="rId8"/>
    <p:sldId id="273" r:id="rId9"/>
    <p:sldId id="260" r:id="rId10"/>
    <p:sldId id="276" r:id="rId11"/>
    <p:sldId id="261" r:id="rId12"/>
    <p:sldId id="274" r:id="rId13"/>
    <p:sldId id="262" r:id="rId14"/>
    <p:sldId id="277" r:id="rId15"/>
    <p:sldId id="263" r:id="rId16"/>
    <p:sldId id="264" r:id="rId17"/>
    <p:sldId id="278" r:id="rId18"/>
    <p:sldId id="265" r:id="rId19"/>
    <p:sldId id="279" r:id="rId20"/>
    <p:sldId id="266" r:id="rId21"/>
    <p:sldId id="275" r:id="rId22"/>
    <p:sldId id="280" r:id="rId23"/>
    <p:sldId id="282" r:id="rId24"/>
    <p:sldId id="267" r:id="rId25"/>
    <p:sldId id="281" r:id="rId26"/>
    <p:sldId id="268" r:id="rId27"/>
    <p:sldId id="269"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15" autoAdjust="0"/>
  </p:normalViewPr>
  <p:slideViewPr>
    <p:cSldViewPr snapToGrid="0">
      <p:cViewPr varScale="1">
        <p:scale>
          <a:sx n="71" d="100"/>
          <a:sy n="71" d="100"/>
        </p:scale>
        <p:origin x="67" y="605"/>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1.xml"/><Relationship Id="rId1" Type="http://schemas.microsoft.com/office/2011/relationships/chartStyle" Target="style11.xml"/></Relationships>
</file>

<file path=ppt/charts/_rels/chart1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2.xml"/><Relationship Id="rId1" Type="http://schemas.microsoft.com/office/2011/relationships/chartStyle" Target="style12.xml"/></Relationships>
</file>

<file path=ppt/charts/_rels/chart1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4.xml"/><Relationship Id="rId1" Type="http://schemas.microsoft.com/office/2011/relationships/chartStyle" Target="style14.xml"/></Relationships>
</file>

<file path=ppt/charts/_rels/chart1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5.xml"/><Relationship Id="rId1" Type="http://schemas.microsoft.com/office/2011/relationships/chartStyle" Target="style15.xml"/></Relationships>
</file>

<file path=ppt/charts/_rels/chart1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7.xml"/><Relationship Id="rId1" Type="http://schemas.microsoft.com/office/2011/relationships/chartStyle" Target="style17.xml"/></Relationships>
</file>

<file path=ppt/charts/_rels/chart1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8.xml"/><Relationship Id="rId1" Type="http://schemas.microsoft.com/office/2011/relationships/chartStyle" Target="style18.xml"/></Relationships>
</file>

<file path=ppt/charts/_rels/chart1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0.xml"/><Relationship Id="rId1" Type="http://schemas.microsoft.com/office/2011/relationships/chartStyle" Target="style20.xml"/></Relationships>
</file>

<file path=ppt/charts/_rels/chart1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1.xml"/><Relationship Id="rId1" Type="http://schemas.microsoft.com/office/2011/relationships/chartStyle" Target="style21.xml"/></Relationships>
</file>

<file path=ppt/charts/_rels/chart1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2.xml"/><Relationship Id="rId1" Type="http://schemas.microsoft.com/office/2011/relationships/chartStyle" Target="style22.xml"/></Relationships>
</file>

<file path=ppt/charts/_rels/chart1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5.xml"/><Relationship Id="rId1" Type="http://schemas.microsoft.com/office/2011/relationships/chartStyle" Target="style25.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6.xml"/><Relationship Id="rId1" Type="http://schemas.microsoft.com/office/2011/relationships/chartStyle" Target="style26.xml"/></Relationships>
</file>

<file path=ppt/charts/_rels/chart2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8.xml"/><Relationship Id="rId1" Type="http://schemas.microsoft.com/office/2011/relationships/chartStyle" Target="style28.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8.xml"/><Relationship Id="rId1" Type="http://schemas.microsoft.com/office/2011/relationships/chartStyle" Target="style8.xml"/></Relationships>
</file>

<file path=ppt/charts/_rels/chart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9.xml"/><Relationship Id="rId1" Type="http://schemas.microsoft.com/office/2011/relationships/chartStyle" Target="style9.xml"/></Relationships>
</file>

<file path=ppt/charts/_rels/chart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0.xml"/><Relationship Id="rId1" Type="http://schemas.microsoft.com/office/2011/relationships/chartStyle" Target="style10.xml"/></Relationships>
</file>

<file path=ppt/charts/_rels/chartEx1.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Book1"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13.xml"/><Relationship Id="rId2" Type="http://schemas.microsoft.com/office/2011/relationships/chartStyle" Target="style13.xml"/><Relationship Id="rId1" Type="http://schemas.openxmlformats.org/officeDocument/2006/relationships/oleObject" Target="Book1" TargetMode="External"/></Relationships>
</file>

<file path=ppt/charts/_rels/chartEx3.xml.rels><?xml version="1.0" encoding="UTF-8" standalone="yes"?>
<Relationships xmlns="http://schemas.openxmlformats.org/package/2006/relationships"><Relationship Id="rId3" Type="http://schemas.microsoft.com/office/2011/relationships/chartColorStyle" Target="colors16.xml"/><Relationship Id="rId2" Type="http://schemas.microsoft.com/office/2011/relationships/chartStyle" Target="style16.xml"/><Relationship Id="rId1" Type="http://schemas.openxmlformats.org/officeDocument/2006/relationships/oleObject" Target="Book1" TargetMode="External"/></Relationships>
</file>

<file path=ppt/charts/_rels/chartEx4.xml.rels><?xml version="1.0" encoding="UTF-8" standalone="yes"?>
<Relationships xmlns="http://schemas.openxmlformats.org/package/2006/relationships"><Relationship Id="rId3" Type="http://schemas.microsoft.com/office/2011/relationships/chartColorStyle" Target="colors19.xml"/><Relationship Id="rId2" Type="http://schemas.microsoft.com/office/2011/relationships/chartStyle" Target="style19.xml"/><Relationship Id="rId1" Type="http://schemas.openxmlformats.org/officeDocument/2006/relationships/oleObject" Target="Book1" TargetMode="External"/></Relationships>
</file>

<file path=ppt/charts/_rels/chartEx5.xml.rels><?xml version="1.0" encoding="UTF-8" standalone="yes"?>
<Relationships xmlns="http://schemas.openxmlformats.org/package/2006/relationships"><Relationship Id="rId3" Type="http://schemas.microsoft.com/office/2011/relationships/chartColorStyle" Target="colors23.xml"/><Relationship Id="rId2" Type="http://schemas.microsoft.com/office/2011/relationships/chartStyle" Target="style23.xml"/><Relationship Id="rId1" Type="http://schemas.openxmlformats.org/officeDocument/2006/relationships/oleObject" Target="Book1" TargetMode="External"/></Relationships>
</file>

<file path=ppt/charts/_rels/chartEx6.xml.rels><?xml version="1.0" encoding="UTF-8" standalone="yes"?>
<Relationships xmlns="http://schemas.openxmlformats.org/package/2006/relationships"><Relationship Id="rId3" Type="http://schemas.microsoft.com/office/2011/relationships/chartColorStyle" Target="colors24.xml"/><Relationship Id="rId2" Type="http://schemas.microsoft.com/office/2011/relationships/chartStyle" Target="style24.xml"/><Relationship Id="rId1" Type="http://schemas.openxmlformats.org/officeDocument/2006/relationships/oleObject" Target="Book1" TargetMode="External"/></Relationships>
</file>

<file path=ppt/charts/_rels/chartEx7.xml.rels><?xml version="1.0" encoding="UTF-8" standalone="yes"?>
<Relationships xmlns="http://schemas.openxmlformats.org/package/2006/relationships"><Relationship Id="rId3" Type="http://schemas.microsoft.com/office/2011/relationships/chartColorStyle" Target="colors27.xml"/><Relationship Id="rId2" Type="http://schemas.microsoft.com/office/2011/relationships/chartStyle" Target="style27.xml"/><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Comments!$B$1</c:f>
              <c:strCache>
                <c:ptCount val="1"/>
                <c:pt idx="0">
                  <c:v>Write-In Comments</c:v>
                </c:pt>
              </c:strCache>
            </c:strRef>
          </c:tx>
          <c:spPr>
            <a:solidFill>
              <a:schemeClr val="accent1"/>
            </a:solidFill>
            <a:ln>
              <a:noFill/>
            </a:ln>
            <a:effectLst/>
            <a:sp3d/>
          </c:spPr>
          <c:invertIfNegative val="0"/>
          <c:cat>
            <c:strRef>
              <c:f>Comments!$A$2:$A$9</c:f>
              <c:strCache>
                <c:ptCount val="8"/>
                <c:pt idx="0">
                  <c:v>Community Image, Connection and Forward Progress</c:v>
                </c:pt>
                <c:pt idx="1">
                  <c:v>Safety</c:v>
                </c:pt>
                <c:pt idx="2">
                  <c:v>Local Economy</c:v>
                </c:pt>
                <c:pt idx="3">
                  <c:v>Transportation and Mobility</c:v>
                </c:pt>
                <c:pt idx="4">
                  <c:v>Parks and Recreation</c:v>
                </c:pt>
                <c:pt idx="5">
                  <c:v>Library</c:v>
                </c:pt>
                <c:pt idx="6">
                  <c:v>Public Engagement</c:v>
                </c:pt>
                <c:pt idx="7">
                  <c:v>Quality of Life</c:v>
                </c:pt>
              </c:strCache>
            </c:strRef>
          </c:cat>
          <c:val>
            <c:numRef>
              <c:f>Comments!$B$2:$B$9</c:f>
              <c:numCache>
                <c:formatCode>General</c:formatCode>
                <c:ptCount val="8"/>
                <c:pt idx="0">
                  <c:v>447</c:v>
                </c:pt>
                <c:pt idx="1">
                  <c:v>318</c:v>
                </c:pt>
                <c:pt idx="2">
                  <c:v>293</c:v>
                </c:pt>
                <c:pt idx="3">
                  <c:v>137</c:v>
                </c:pt>
                <c:pt idx="4">
                  <c:v>245</c:v>
                </c:pt>
                <c:pt idx="5">
                  <c:v>121</c:v>
                </c:pt>
                <c:pt idx="6">
                  <c:v>104</c:v>
                </c:pt>
                <c:pt idx="7">
                  <c:v>155</c:v>
                </c:pt>
              </c:numCache>
            </c:numRef>
          </c:val>
          <c:extLst>
            <c:ext xmlns:c16="http://schemas.microsoft.com/office/drawing/2014/chart" uri="{C3380CC4-5D6E-409C-BE32-E72D297353CC}">
              <c16:uniqueId val="{00000000-1936-44CE-A6A1-6D6F9BC81AAC}"/>
            </c:ext>
          </c:extLst>
        </c:ser>
        <c:dLbls>
          <c:showLegendKey val="0"/>
          <c:showVal val="0"/>
          <c:showCatName val="0"/>
          <c:showSerName val="0"/>
          <c:showPercent val="0"/>
          <c:showBubbleSize val="0"/>
        </c:dLbls>
        <c:gapWidth val="150"/>
        <c:shape val="box"/>
        <c:axId val="1560338544"/>
        <c:axId val="1560345264"/>
        <c:axId val="0"/>
      </c:bar3DChart>
      <c:catAx>
        <c:axId val="1560338544"/>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0345264"/>
        <c:crosses val="autoZero"/>
        <c:auto val="1"/>
        <c:lblAlgn val="ctr"/>
        <c:lblOffset val="100"/>
        <c:noMultiLvlLbl val="0"/>
      </c:catAx>
      <c:valAx>
        <c:axId val="1560345264"/>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033854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Importance</a:t>
            </a:r>
            <a:r>
              <a:rPr lang="en-US" baseline="0" dirty="0"/>
              <a:t> of Traffic/Speed Enforcement</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Sheet7!$B$3</c:f>
              <c:strCache>
                <c:ptCount val="1"/>
                <c:pt idx="0">
                  <c:v>Important</c:v>
                </c:pt>
              </c:strCache>
            </c:strRef>
          </c:tx>
          <c:spPr>
            <a:solidFill>
              <a:srgbClr val="00B050"/>
            </a:solidFill>
            <a:ln>
              <a:noFill/>
            </a:ln>
            <a:effectLst/>
          </c:spPr>
          <c:invertIfNegative val="0"/>
          <c:val>
            <c:numRef>
              <c:f>Sheet7!$C$3</c:f>
              <c:numCache>
                <c:formatCode>General</c:formatCode>
                <c:ptCount val="1"/>
                <c:pt idx="0">
                  <c:v>558</c:v>
                </c:pt>
              </c:numCache>
            </c:numRef>
          </c:val>
          <c:extLst>
            <c:ext xmlns:c16="http://schemas.microsoft.com/office/drawing/2014/chart" uri="{C3380CC4-5D6E-409C-BE32-E72D297353CC}">
              <c16:uniqueId val="{00000000-7CC7-4B2B-946F-0708679D2AED}"/>
            </c:ext>
          </c:extLst>
        </c:ser>
        <c:ser>
          <c:idx val="1"/>
          <c:order val="1"/>
          <c:tx>
            <c:strRef>
              <c:f>Sheet7!$B$4</c:f>
              <c:strCache>
                <c:ptCount val="1"/>
                <c:pt idx="0">
                  <c:v>Indifferent</c:v>
                </c:pt>
              </c:strCache>
            </c:strRef>
          </c:tx>
          <c:spPr>
            <a:solidFill>
              <a:srgbClr val="FFC000"/>
            </a:solidFill>
            <a:ln>
              <a:noFill/>
            </a:ln>
            <a:effectLst/>
          </c:spPr>
          <c:invertIfNegative val="0"/>
          <c:val>
            <c:numRef>
              <c:f>Sheet7!$C$4</c:f>
              <c:numCache>
                <c:formatCode>General</c:formatCode>
                <c:ptCount val="1"/>
                <c:pt idx="0">
                  <c:v>121</c:v>
                </c:pt>
              </c:numCache>
            </c:numRef>
          </c:val>
          <c:extLst>
            <c:ext xmlns:c16="http://schemas.microsoft.com/office/drawing/2014/chart" uri="{C3380CC4-5D6E-409C-BE32-E72D297353CC}">
              <c16:uniqueId val="{00000001-7CC7-4B2B-946F-0708679D2AED}"/>
            </c:ext>
          </c:extLst>
        </c:ser>
        <c:ser>
          <c:idx val="2"/>
          <c:order val="2"/>
          <c:tx>
            <c:strRef>
              <c:f>Sheet7!$B$5</c:f>
              <c:strCache>
                <c:ptCount val="1"/>
                <c:pt idx="0">
                  <c:v>Not Important</c:v>
                </c:pt>
              </c:strCache>
            </c:strRef>
          </c:tx>
          <c:spPr>
            <a:solidFill>
              <a:srgbClr val="C00000"/>
            </a:solidFill>
            <a:ln>
              <a:noFill/>
            </a:ln>
            <a:effectLst/>
          </c:spPr>
          <c:invertIfNegative val="0"/>
          <c:val>
            <c:numRef>
              <c:f>Sheet7!$C$5</c:f>
              <c:numCache>
                <c:formatCode>General</c:formatCode>
                <c:ptCount val="1"/>
                <c:pt idx="0">
                  <c:v>20</c:v>
                </c:pt>
              </c:numCache>
            </c:numRef>
          </c:val>
          <c:extLst>
            <c:ext xmlns:c16="http://schemas.microsoft.com/office/drawing/2014/chart" uri="{C3380CC4-5D6E-409C-BE32-E72D297353CC}">
              <c16:uniqueId val="{00000002-7CC7-4B2B-946F-0708679D2AED}"/>
            </c:ext>
          </c:extLst>
        </c:ser>
        <c:dLbls>
          <c:showLegendKey val="0"/>
          <c:showVal val="0"/>
          <c:showCatName val="0"/>
          <c:showSerName val="0"/>
          <c:showPercent val="0"/>
          <c:showBubbleSize val="0"/>
        </c:dLbls>
        <c:gapWidth val="150"/>
        <c:overlap val="100"/>
        <c:axId val="1560303984"/>
        <c:axId val="1560308304"/>
      </c:barChart>
      <c:catAx>
        <c:axId val="1560303984"/>
        <c:scaling>
          <c:orientation val="minMax"/>
        </c:scaling>
        <c:delete val="1"/>
        <c:axPos val="l"/>
        <c:numFmt formatCode="General" sourceLinked="1"/>
        <c:majorTickMark val="none"/>
        <c:minorTickMark val="none"/>
        <c:tickLblPos val="nextTo"/>
        <c:crossAx val="1560308304"/>
        <c:crosses val="autoZero"/>
        <c:auto val="1"/>
        <c:lblAlgn val="ctr"/>
        <c:lblOffset val="100"/>
        <c:noMultiLvlLbl val="0"/>
      </c:catAx>
      <c:valAx>
        <c:axId val="15603083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03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Importance</a:t>
            </a:r>
            <a:r>
              <a:rPr lang="en-US" baseline="0" dirty="0"/>
              <a:t> of Theft Prevention</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Sheet7!$B$33</c:f>
              <c:strCache>
                <c:ptCount val="1"/>
                <c:pt idx="0">
                  <c:v>Important</c:v>
                </c:pt>
              </c:strCache>
            </c:strRef>
          </c:tx>
          <c:spPr>
            <a:solidFill>
              <a:srgbClr val="00B050"/>
            </a:solidFill>
            <a:ln>
              <a:noFill/>
            </a:ln>
            <a:effectLst/>
          </c:spPr>
          <c:invertIfNegative val="0"/>
          <c:val>
            <c:numRef>
              <c:f>Sheet7!$C$33</c:f>
              <c:numCache>
                <c:formatCode>General</c:formatCode>
                <c:ptCount val="1"/>
                <c:pt idx="0">
                  <c:v>642</c:v>
                </c:pt>
              </c:numCache>
            </c:numRef>
          </c:val>
          <c:extLst>
            <c:ext xmlns:c16="http://schemas.microsoft.com/office/drawing/2014/chart" uri="{C3380CC4-5D6E-409C-BE32-E72D297353CC}">
              <c16:uniqueId val="{00000000-15E0-4683-B1E7-3611A356B44B}"/>
            </c:ext>
          </c:extLst>
        </c:ser>
        <c:ser>
          <c:idx val="1"/>
          <c:order val="1"/>
          <c:tx>
            <c:strRef>
              <c:f>Sheet7!$B$34</c:f>
              <c:strCache>
                <c:ptCount val="1"/>
                <c:pt idx="0">
                  <c:v>Indifferent</c:v>
                </c:pt>
              </c:strCache>
            </c:strRef>
          </c:tx>
          <c:spPr>
            <a:solidFill>
              <a:srgbClr val="FFC000"/>
            </a:solidFill>
            <a:ln>
              <a:noFill/>
            </a:ln>
            <a:effectLst/>
          </c:spPr>
          <c:invertIfNegative val="0"/>
          <c:val>
            <c:numRef>
              <c:f>Sheet7!$C$34</c:f>
              <c:numCache>
                <c:formatCode>General</c:formatCode>
                <c:ptCount val="1"/>
                <c:pt idx="0">
                  <c:v>45</c:v>
                </c:pt>
              </c:numCache>
            </c:numRef>
          </c:val>
          <c:extLst>
            <c:ext xmlns:c16="http://schemas.microsoft.com/office/drawing/2014/chart" uri="{C3380CC4-5D6E-409C-BE32-E72D297353CC}">
              <c16:uniqueId val="{00000001-15E0-4683-B1E7-3611A356B44B}"/>
            </c:ext>
          </c:extLst>
        </c:ser>
        <c:ser>
          <c:idx val="2"/>
          <c:order val="2"/>
          <c:tx>
            <c:strRef>
              <c:f>Sheet7!$B$35</c:f>
              <c:strCache>
                <c:ptCount val="1"/>
                <c:pt idx="0">
                  <c:v>Not Important</c:v>
                </c:pt>
              </c:strCache>
            </c:strRef>
          </c:tx>
          <c:spPr>
            <a:solidFill>
              <a:srgbClr val="C00000"/>
            </a:solidFill>
            <a:ln>
              <a:noFill/>
            </a:ln>
            <a:effectLst/>
          </c:spPr>
          <c:invertIfNegative val="0"/>
          <c:val>
            <c:numRef>
              <c:f>Sheet7!$C$35</c:f>
              <c:numCache>
                <c:formatCode>General</c:formatCode>
                <c:ptCount val="1"/>
                <c:pt idx="0">
                  <c:v>9</c:v>
                </c:pt>
              </c:numCache>
            </c:numRef>
          </c:val>
          <c:extLst>
            <c:ext xmlns:c16="http://schemas.microsoft.com/office/drawing/2014/chart" uri="{C3380CC4-5D6E-409C-BE32-E72D297353CC}">
              <c16:uniqueId val="{00000002-15E0-4683-B1E7-3611A356B44B}"/>
            </c:ext>
          </c:extLst>
        </c:ser>
        <c:dLbls>
          <c:showLegendKey val="0"/>
          <c:showVal val="0"/>
          <c:showCatName val="0"/>
          <c:showSerName val="0"/>
          <c:showPercent val="0"/>
          <c:showBubbleSize val="0"/>
        </c:dLbls>
        <c:gapWidth val="150"/>
        <c:overlap val="100"/>
        <c:axId val="1629162400"/>
        <c:axId val="1629163840"/>
      </c:barChart>
      <c:catAx>
        <c:axId val="1629162400"/>
        <c:scaling>
          <c:orientation val="minMax"/>
        </c:scaling>
        <c:delete val="1"/>
        <c:axPos val="l"/>
        <c:numFmt formatCode="General" sourceLinked="1"/>
        <c:majorTickMark val="none"/>
        <c:minorTickMark val="none"/>
        <c:tickLblPos val="nextTo"/>
        <c:crossAx val="1629163840"/>
        <c:crosses val="autoZero"/>
        <c:auto val="1"/>
        <c:lblAlgn val="ctr"/>
        <c:lblOffset val="100"/>
        <c:noMultiLvlLbl val="0"/>
      </c:catAx>
      <c:valAx>
        <c:axId val="162916384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62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Sandy's</a:t>
            </a:r>
            <a:r>
              <a:rPr lang="en-US" baseline="0" dirty="0"/>
              <a:t> Overall Economic Health</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Sheet8!$B$5</c:f>
              <c:strCache>
                <c:ptCount val="1"/>
                <c:pt idx="0">
                  <c:v>Good</c:v>
                </c:pt>
              </c:strCache>
            </c:strRef>
          </c:tx>
          <c:spPr>
            <a:solidFill>
              <a:srgbClr val="00B050"/>
            </a:solidFill>
            <a:ln>
              <a:noFill/>
            </a:ln>
            <a:effectLst/>
          </c:spPr>
          <c:invertIfNegative val="0"/>
          <c:val>
            <c:numRef>
              <c:f>Sheet8!$C$5</c:f>
              <c:numCache>
                <c:formatCode>General</c:formatCode>
                <c:ptCount val="1"/>
                <c:pt idx="0">
                  <c:v>208</c:v>
                </c:pt>
              </c:numCache>
            </c:numRef>
          </c:val>
          <c:extLst>
            <c:ext xmlns:c16="http://schemas.microsoft.com/office/drawing/2014/chart" uri="{C3380CC4-5D6E-409C-BE32-E72D297353CC}">
              <c16:uniqueId val="{00000000-D649-4243-B638-B1491B7D5DD5}"/>
            </c:ext>
          </c:extLst>
        </c:ser>
        <c:ser>
          <c:idx val="1"/>
          <c:order val="1"/>
          <c:tx>
            <c:strRef>
              <c:f>Sheet8!$B$6</c:f>
              <c:strCache>
                <c:ptCount val="1"/>
                <c:pt idx="0">
                  <c:v>Fair</c:v>
                </c:pt>
              </c:strCache>
            </c:strRef>
          </c:tx>
          <c:spPr>
            <a:solidFill>
              <a:srgbClr val="FFC000"/>
            </a:solidFill>
            <a:ln>
              <a:noFill/>
            </a:ln>
            <a:effectLst/>
          </c:spPr>
          <c:invertIfNegative val="0"/>
          <c:val>
            <c:numRef>
              <c:f>Sheet8!$C$6</c:f>
              <c:numCache>
                <c:formatCode>General</c:formatCode>
                <c:ptCount val="1"/>
                <c:pt idx="0">
                  <c:v>305</c:v>
                </c:pt>
              </c:numCache>
            </c:numRef>
          </c:val>
          <c:extLst>
            <c:ext xmlns:c16="http://schemas.microsoft.com/office/drawing/2014/chart" uri="{C3380CC4-5D6E-409C-BE32-E72D297353CC}">
              <c16:uniqueId val="{00000001-D649-4243-B638-B1491B7D5DD5}"/>
            </c:ext>
          </c:extLst>
        </c:ser>
        <c:ser>
          <c:idx val="2"/>
          <c:order val="2"/>
          <c:tx>
            <c:strRef>
              <c:f>Sheet8!$B$7</c:f>
              <c:strCache>
                <c:ptCount val="1"/>
                <c:pt idx="0">
                  <c:v>Poor</c:v>
                </c:pt>
              </c:strCache>
            </c:strRef>
          </c:tx>
          <c:spPr>
            <a:solidFill>
              <a:srgbClr val="C00000"/>
            </a:solidFill>
            <a:ln>
              <a:noFill/>
            </a:ln>
            <a:effectLst/>
          </c:spPr>
          <c:invertIfNegative val="0"/>
          <c:val>
            <c:numRef>
              <c:f>Sheet8!$C$7</c:f>
              <c:numCache>
                <c:formatCode>General</c:formatCode>
                <c:ptCount val="1"/>
                <c:pt idx="0">
                  <c:v>142</c:v>
                </c:pt>
              </c:numCache>
            </c:numRef>
          </c:val>
          <c:extLst>
            <c:ext xmlns:c16="http://schemas.microsoft.com/office/drawing/2014/chart" uri="{C3380CC4-5D6E-409C-BE32-E72D297353CC}">
              <c16:uniqueId val="{00000002-D649-4243-B638-B1491B7D5DD5}"/>
            </c:ext>
          </c:extLst>
        </c:ser>
        <c:dLbls>
          <c:showLegendKey val="0"/>
          <c:showVal val="0"/>
          <c:showCatName val="0"/>
          <c:showSerName val="0"/>
          <c:showPercent val="0"/>
          <c:showBubbleSize val="0"/>
        </c:dLbls>
        <c:gapWidth val="150"/>
        <c:overlap val="100"/>
        <c:axId val="1382481008"/>
        <c:axId val="1382481488"/>
      </c:barChart>
      <c:catAx>
        <c:axId val="1382481008"/>
        <c:scaling>
          <c:orientation val="minMax"/>
        </c:scaling>
        <c:delete val="1"/>
        <c:axPos val="l"/>
        <c:numFmt formatCode="General" sourceLinked="1"/>
        <c:majorTickMark val="none"/>
        <c:minorTickMark val="none"/>
        <c:tickLblPos val="nextTo"/>
        <c:crossAx val="1382481488"/>
        <c:crosses val="autoZero"/>
        <c:auto val="1"/>
        <c:lblAlgn val="ctr"/>
        <c:lblOffset val="100"/>
        <c:noMultiLvlLbl val="0"/>
      </c:catAx>
      <c:valAx>
        <c:axId val="13824814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82481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Variety</a:t>
            </a:r>
            <a:r>
              <a:rPr lang="en-US" baseline="0" dirty="0"/>
              <a:t> of Employment Opportunities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Sheet8!$B$27</c:f>
              <c:strCache>
                <c:ptCount val="1"/>
                <c:pt idx="0">
                  <c:v>Poor</c:v>
                </c:pt>
              </c:strCache>
            </c:strRef>
          </c:tx>
          <c:spPr>
            <a:solidFill>
              <a:srgbClr val="C00000"/>
            </a:solidFill>
            <a:ln>
              <a:noFill/>
            </a:ln>
            <a:effectLst/>
          </c:spPr>
          <c:invertIfNegative val="0"/>
          <c:val>
            <c:numRef>
              <c:f>Sheet8!$C$27</c:f>
              <c:numCache>
                <c:formatCode>General</c:formatCode>
                <c:ptCount val="1"/>
                <c:pt idx="0">
                  <c:v>277</c:v>
                </c:pt>
              </c:numCache>
            </c:numRef>
          </c:val>
          <c:extLst>
            <c:ext xmlns:c16="http://schemas.microsoft.com/office/drawing/2014/chart" uri="{C3380CC4-5D6E-409C-BE32-E72D297353CC}">
              <c16:uniqueId val="{00000000-0221-4A92-8B88-D39FE33038C8}"/>
            </c:ext>
          </c:extLst>
        </c:ser>
        <c:ser>
          <c:idx val="1"/>
          <c:order val="1"/>
          <c:tx>
            <c:strRef>
              <c:f>Sheet8!$B$28</c:f>
              <c:strCache>
                <c:ptCount val="1"/>
                <c:pt idx="0">
                  <c:v>Fair</c:v>
                </c:pt>
              </c:strCache>
            </c:strRef>
          </c:tx>
          <c:spPr>
            <a:solidFill>
              <a:srgbClr val="FFC000"/>
            </a:solidFill>
            <a:ln>
              <a:noFill/>
            </a:ln>
            <a:effectLst/>
          </c:spPr>
          <c:invertIfNegative val="0"/>
          <c:val>
            <c:numRef>
              <c:f>Sheet8!$C$28</c:f>
              <c:numCache>
                <c:formatCode>General</c:formatCode>
                <c:ptCount val="1"/>
                <c:pt idx="0">
                  <c:v>241</c:v>
                </c:pt>
              </c:numCache>
            </c:numRef>
          </c:val>
          <c:extLst>
            <c:ext xmlns:c16="http://schemas.microsoft.com/office/drawing/2014/chart" uri="{C3380CC4-5D6E-409C-BE32-E72D297353CC}">
              <c16:uniqueId val="{00000001-0221-4A92-8B88-D39FE33038C8}"/>
            </c:ext>
          </c:extLst>
        </c:ser>
        <c:ser>
          <c:idx val="2"/>
          <c:order val="2"/>
          <c:tx>
            <c:strRef>
              <c:f>Sheet8!$B$29</c:f>
              <c:strCache>
                <c:ptCount val="1"/>
                <c:pt idx="0">
                  <c:v>Good</c:v>
                </c:pt>
              </c:strCache>
            </c:strRef>
          </c:tx>
          <c:spPr>
            <a:solidFill>
              <a:srgbClr val="00B050"/>
            </a:solidFill>
            <a:ln>
              <a:noFill/>
            </a:ln>
            <a:effectLst/>
          </c:spPr>
          <c:invertIfNegative val="0"/>
          <c:val>
            <c:numRef>
              <c:f>Sheet8!$C$29</c:f>
              <c:numCache>
                <c:formatCode>General</c:formatCode>
                <c:ptCount val="1"/>
                <c:pt idx="0">
                  <c:v>69</c:v>
                </c:pt>
              </c:numCache>
            </c:numRef>
          </c:val>
          <c:extLst>
            <c:ext xmlns:c16="http://schemas.microsoft.com/office/drawing/2014/chart" uri="{C3380CC4-5D6E-409C-BE32-E72D297353CC}">
              <c16:uniqueId val="{00000002-0221-4A92-8B88-D39FE33038C8}"/>
            </c:ext>
          </c:extLst>
        </c:ser>
        <c:dLbls>
          <c:showLegendKey val="0"/>
          <c:showVal val="0"/>
          <c:showCatName val="0"/>
          <c:showSerName val="0"/>
          <c:showPercent val="0"/>
          <c:showBubbleSize val="0"/>
        </c:dLbls>
        <c:gapWidth val="150"/>
        <c:overlap val="100"/>
        <c:axId val="1122762624"/>
        <c:axId val="1122763104"/>
      </c:barChart>
      <c:catAx>
        <c:axId val="1122762624"/>
        <c:scaling>
          <c:orientation val="minMax"/>
        </c:scaling>
        <c:delete val="1"/>
        <c:axPos val="l"/>
        <c:numFmt formatCode="General" sourceLinked="1"/>
        <c:majorTickMark val="none"/>
        <c:minorTickMark val="none"/>
        <c:tickLblPos val="nextTo"/>
        <c:crossAx val="1122763104"/>
        <c:crosses val="autoZero"/>
        <c:auto val="1"/>
        <c:lblAlgn val="ctr"/>
        <c:lblOffset val="100"/>
        <c:noMultiLvlLbl val="0"/>
      </c:catAx>
      <c:valAx>
        <c:axId val="11227631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2762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Flow</a:t>
            </a:r>
            <a:r>
              <a:rPr lang="en-US" baseline="0" dirty="0"/>
              <a:t> of Traffic Through Major Streets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Sheet9!$C$10</c:f>
              <c:strCache>
                <c:ptCount val="1"/>
                <c:pt idx="0">
                  <c:v>Good</c:v>
                </c:pt>
              </c:strCache>
            </c:strRef>
          </c:tx>
          <c:spPr>
            <a:solidFill>
              <a:srgbClr val="00B050"/>
            </a:solidFill>
            <a:ln>
              <a:noFill/>
            </a:ln>
            <a:effectLst/>
          </c:spPr>
          <c:invertIfNegative val="0"/>
          <c:val>
            <c:numRef>
              <c:f>Sheet9!$D$10</c:f>
              <c:numCache>
                <c:formatCode>General</c:formatCode>
                <c:ptCount val="1"/>
                <c:pt idx="0">
                  <c:v>317</c:v>
                </c:pt>
              </c:numCache>
            </c:numRef>
          </c:val>
          <c:extLst>
            <c:ext xmlns:c16="http://schemas.microsoft.com/office/drawing/2014/chart" uri="{C3380CC4-5D6E-409C-BE32-E72D297353CC}">
              <c16:uniqueId val="{00000000-3673-4615-9DD0-E18DEF88FB17}"/>
            </c:ext>
          </c:extLst>
        </c:ser>
        <c:ser>
          <c:idx val="1"/>
          <c:order val="1"/>
          <c:tx>
            <c:strRef>
              <c:f>Sheet9!$C$11</c:f>
              <c:strCache>
                <c:ptCount val="1"/>
                <c:pt idx="0">
                  <c:v>Fair</c:v>
                </c:pt>
              </c:strCache>
            </c:strRef>
          </c:tx>
          <c:spPr>
            <a:solidFill>
              <a:srgbClr val="FFC000"/>
            </a:solidFill>
            <a:ln>
              <a:noFill/>
            </a:ln>
            <a:effectLst/>
          </c:spPr>
          <c:invertIfNegative val="0"/>
          <c:val>
            <c:numRef>
              <c:f>Sheet9!$D$11</c:f>
              <c:numCache>
                <c:formatCode>General</c:formatCode>
                <c:ptCount val="1"/>
                <c:pt idx="0">
                  <c:v>207</c:v>
                </c:pt>
              </c:numCache>
            </c:numRef>
          </c:val>
          <c:extLst>
            <c:ext xmlns:c16="http://schemas.microsoft.com/office/drawing/2014/chart" uri="{C3380CC4-5D6E-409C-BE32-E72D297353CC}">
              <c16:uniqueId val="{00000001-3673-4615-9DD0-E18DEF88FB17}"/>
            </c:ext>
          </c:extLst>
        </c:ser>
        <c:ser>
          <c:idx val="2"/>
          <c:order val="2"/>
          <c:tx>
            <c:strRef>
              <c:f>Sheet9!$C$12</c:f>
              <c:strCache>
                <c:ptCount val="1"/>
                <c:pt idx="0">
                  <c:v>Poor</c:v>
                </c:pt>
              </c:strCache>
            </c:strRef>
          </c:tx>
          <c:spPr>
            <a:solidFill>
              <a:srgbClr val="C00000"/>
            </a:solidFill>
            <a:ln>
              <a:noFill/>
            </a:ln>
            <a:effectLst/>
          </c:spPr>
          <c:invertIfNegative val="0"/>
          <c:val>
            <c:numRef>
              <c:f>Sheet9!$D$12</c:f>
              <c:numCache>
                <c:formatCode>General</c:formatCode>
                <c:ptCount val="1"/>
                <c:pt idx="0">
                  <c:v>68</c:v>
                </c:pt>
              </c:numCache>
            </c:numRef>
          </c:val>
          <c:extLst>
            <c:ext xmlns:c16="http://schemas.microsoft.com/office/drawing/2014/chart" uri="{C3380CC4-5D6E-409C-BE32-E72D297353CC}">
              <c16:uniqueId val="{00000002-3673-4615-9DD0-E18DEF88FB17}"/>
            </c:ext>
          </c:extLst>
        </c:ser>
        <c:dLbls>
          <c:showLegendKey val="0"/>
          <c:showVal val="0"/>
          <c:showCatName val="0"/>
          <c:showSerName val="0"/>
          <c:showPercent val="0"/>
          <c:showBubbleSize val="0"/>
        </c:dLbls>
        <c:gapWidth val="150"/>
        <c:overlap val="100"/>
        <c:axId val="1560329904"/>
        <c:axId val="1560335664"/>
      </c:barChart>
      <c:catAx>
        <c:axId val="1560329904"/>
        <c:scaling>
          <c:orientation val="minMax"/>
        </c:scaling>
        <c:delete val="1"/>
        <c:axPos val="l"/>
        <c:numFmt formatCode="General" sourceLinked="1"/>
        <c:majorTickMark val="none"/>
        <c:minorTickMark val="none"/>
        <c:tickLblPos val="nextTo"/>
        <c:crossAx val="1560335664"/>
        <c:crosses val="autoZero"/>
        <c:auto val="1"/>
        <c:lblAlgn val="ctr"/>
        <c:lblOffset val="100"/>
        <c:noMultiLvlLbl val="0"/>
      </c:catAx>
      <c:valAx>
        <c:axId val="1560335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29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dirty="0"/>
              <a:t>Cost to Ride SAM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Sheet9!$B$35</c:f>
              <c:strCache>
                <c:ptCount val="1"/>
                <c:pt idx="0">
                  <c:v>Too Cheap</c:v>
                </c:pt>
              </c:strCache>
            </c:strRef>
          </c:tx>
          <c:spPr>
            <a:solidFill>
              <a:schemeClr val="accent1"/>
            </a:solidFill>
            <a:ln>
              <a:noFill/>
            </a:ln>
            <a:effectLst/>
          </c:spPr>
          <c:invertIfNegative val="0"/>
          <c:val>
            <c:numRef>
              <c:f>Sheet9!$C$35</c:f>
              <c:numCache>
                <c:formatCode>General</c:formatCode>
                <c:ptCount val="1"/>
                <c:pt idx="0">
                  <c:v>139</c:v>
                </c:pt>
              </c:numCache>
            </c:numRef>
          </c:val>
          <c:extLst>
            <c:ext xmlns:c16="http://schemas.microsoft.com/office/drawing/2014/chart" uri="{C3380CC4-5D6E-409C-BE32-E72D297353CC}">
              <c16:uniqueId val="{00000000-09DE-4700-9E6A-414226AEC6D4}"/>
            </c:ext>
          </c:extLst>
        </c:ser>
        <c:ser>
          <c:idx val="1"/>
          <c:order val="1"/>
          <c:tx>
            <c:strRef>
              <c:f>Sheet9!$B$36</c:f>
              <c:strCache>
                <c:ptCount val="1"/>
                <c:pt idx="0">
                  <c:v>Correctly Priced</c:v>
                </c:pt>
              </c:strCache>
            </c:strRef>
          </c:tx>
          <c:spPr>
            <a:solidFill>
              <a:schemeClr val="accent3"/>
            </a:solidFill>
            <a:ln>
              <a:noFill/>
            </a:ln>
            <a:effectLst/>
          </c:spPr>
          <c:invertIfNegative val="0"/>
          <c:val>
            <c:numRef>
              <c:f>Sheet9!$C$36</c:f>
              <c:numCache>
                <c:formatCode>General</c:formatCode>
                <c:ptCount val="1"/>
                <c:pt idx="0">
                  <c:v>399</c:v>
                </c:pt>
              </c:numCache>
            </c:numRef>
          </c:val>
          <c:extLst>
            <c:ext xmlns:c16="http://schemas.microsoft.com/office/drawing/2014/chart" uri="{C3380CC4-5D6E-409C-BE32-E72D297353CC}">
              <c16:uniqueId val="{00000001-09DE-4700-9E6A-414226AEC6D4}"/>
            </c:ext>
          </c:extLst>
        </c:ser>
        <c:ser>
          <c:idx val="2"/>
          <c:order val="2"/>
          <c:tx>
            <c:strRef>
              <c:f>Sheet9!$B$37</c:f>
              <c:strCache>
                <c:ptCount val="1"/>
                <c:pt idx="0">
                  <c:v>Too Expensive</c:v>
                </c:pt>
              </c:strCache>
            </c:strRef>
          </c:tx>
          <c:spPr>
            <a:solidFill>
              <a:srgbClr val="7030A0"/>
            </a:solidFill>
            <a:ln>
              <a:noFill/>
            </a:ln>
            <a:effectLst/>
          </c:spPr>
          <c:invertIfNegative val="0"/>
          <c:val>
            <c:numRef>
              <c:f>Sheet9!$C$37</c:f>
              <c:numCache>
                <c:formatCode>General</c:formatCode>
                <c:ptCount val="1"/>
                <c:pt idx="0">
                  <c:v>4</c:v>
                </c:pt>
              </c:numCache>
            </c:numRef>
          </c:val>
          <c:extLst>
            <c:ext xmlns:c16="http://schemas.microsoft.com/office/drawing/2014/chart" uri="{C3380CC4-5D6E-409C-BE32-E72D297353CC}">
              <c16:uniqueId val="{00000002-09DE-4700-9E6A-414226AEC6D4}"/>
            </c:ext>
          </c:extLst>
        </c:ser>
        <c:dLbls>
          <c:showLegendKey val="0"/>
          <c:showVal val="0"/>
          <c:showCatName val="0"/>
          <c:showSerName val="0"/>
          <c:showPercent val="0"/>
          <c:showBubbleSize val="0"/>
        </c:dLbls>
        <c:gapWidth val="150"/>
        <c:overlap val="100"/>
        <c:axId val="1560352944"/>
        <c:axId val="1560358224"/>
      </c:barChart>
      <c:catAx>
        <c:axId val="1560352944"/>
        <c:scaling>
          <c:orientation val="minMax"/>
        </c:scaling>
        <c:delete val="1"/>
        <c:axPos val="l"/>
        <c:numFmt formatCode="General" sourceLinked="1"/>
        <c:majorTickMark val="none"/>
        <c:minorTickMark val="none"/>
        <c:tickLblPos val="nextTo"/>
        <c:crossAx val="1560358224"/>
        <c:crosses val="autoZero"/>
        <c:auto val="1"/>
        <c:lblAlgn val="ctr"/>
        <c:lblOffset val="100"/>
        <c:noMultiLvlLbl val="0"/>
      </c:catAx>
      <c:valAx>
        <c:axId val="15603582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52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Quality</a:t>
            </a:r>
            <a:r>
              <a:rPr lang="en-US" baseline="0" dirty="0"/>
              <a:t> of Winterfest</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Sheet10!$C$5</c:f>
              <c:strCache>
                <c:ptCount val="1"/>
                <c:pt idx="0">
                  <c:v>Good</c:v>
                </c:pt>
              </c:strCache>
            </c:strRef>
          </c:tx>
          <c:spPr>
            <a:solidFill>
              <a:srgbClr val="00B050"/>
            </a:solidFill>
            <a:ln>
              <a:noFill/>
            </a:ln>
            <a:effectLst/>
          </c:spPr>
          <c:invertIfNegative val="0"/>
          <c:val>
            <c:numRef>
              <c:f>Sheet10!$D$5</c:f>
              <c:numCache>
                <c:formatCode>General</c:formatCode>
                <c:ptCount val="1"/>
                <c:pt idx="0">
                  <c:v>434</c:v>
                </c:pt>
              </c:numCache>
            </c:numRef>
          </c:val>
          <c:extLst>
            <c:ext xmlns:c16="http://schemas.microsoft.com/office/drawing/2014/chart" uri="{C3380CC4-5D6E-409C-BE32-E72D297353CC}">
              <c16:uniqueId val="{00000000-87CA-474E-8ACF-8B06F4F94633}"/>
            </c:ext>
          </c:extLst>
        </c:ser>
        <c:ser>
          <c:idx val="1"/>
          <c:order val="1"/>
          <c:tx>
            <c:strRef>
              <c:f>Sheet10!$C$6</c:f>
              <c:strCache>
                <c:ptCount val="1"/>
                <c:pt idx="0">
                  <c:v>Fair</c:v>
                </c:pt>
              </c:strCache>
            </c:strRef>
          </c:tx>
          <c:spPr>
            <a:solidFill>
              <a:srgbClr val="FFC000"/>
            </a:solidFill>
            <a:ln>
              <a:noFill/>
            </a:ln>
            <a:effectLst/>
          </c:spPr>
          <c:invertIfNegative val="0"/>
          <c:val>
            <c:numRef>
              <c:f>Sheet10!$D$6</c:f>
              <c:numCache>
                <c:formatCode>General</c:formatCode>
                <c:ptCount val="1"/>
                <c:pt idx="0">
                  <c:v>88</c:v>
                </c:pt>
              </c:numCache>
            </c:numRef>
          </c:val>
          <c:extLst>
            <c:ext xmlns:c16="http://schemas.microsoft.com/office/drawing/2014/chart" uri="{C3380CC4-5D6E-409C-BE32-E72D297353CC}">
              <c16:uniqueId val="{00000001-87CA-474E-8ACF-8B06F4F94633}"/>
            </c:ext>
          </c:extLst>
        </c:ser>
        <c:ser>
          <c:idx val="2"/>
          <c:order val="2"/>
          <c:tx>
            <c:strRef>
              <c:f>Sheet10!$C$7</c:f>
              <c:strCache>
                <c:ptCount val="1"/>
                <c:pt idx="0">
                  <c:v>Bad</c:v>
                </c:pt>
              </c:strCache>
            </c:strRef>
          </c:tx>
          <c:spPr>
            <a:solidFill>
              <a:srgbClr val="C00000"/>
            </a:solidFill>
            <a:ln>
              <a:noFill/>
            </a:ln>
            <a:effectLst/>
          </c:spPr>
          <c:invertIfNegative val="0"/>
          <c:val>
            <c:numRef>
              <c:f>Sheet10!$D$7</c:f>
              <c:numCache>
                <c:formatCode>General</c:formatCode>
                <c:ptCount val="1"/>
                <c:pt idx="0">
                  <c:v>18</c:v>
                </c:pt>
              </c:numCache>
            </c:numRef>
          </c:val>
          <c:extLst>
            <c:ext xmlns:c16="http://schemas.microsoft.com/office/drawing/2014/chart" uri="{C3380CC4-5D6E-409C-BE32-E72D297353CC}">
              <c16:uniqueId val="{00000002-87CA-474E-8ACF-8B06F4F94633}"/>
            </c:ext>
          </c:extLst>
        </c:ser>
        <c:dLbls>
          <c:showLegendKey val="0"/>
          <c:showVal val="0"/>
          <c:showCatName val="0"/>
          <c:showSerName val="0"/>
          <c:showPercent val="0"/>
          <c:showBubbleSize val="0"/>
        </c:dLbls>
        <c:gapWidth val="150"/>
        <c:overlap val="100"/>
        <c:axId val="1377015856"/>
        <c:axId val="1382510288"/>
      </c:barChart>
      <c:catAx>
        <c:axId val="1377015856"/>
        <c:scaling>
          <c:orientation val="minMax"/>
        </c:scaling>
        <c:delete val="1"/>
        <c:axPos val="l"/>
        <c:numFmt formatCode="General" sourceLinked="1"/>
        <c:majorTickMark val="none"/>
        <c:minorTickMark val="none"/>
        <c:tickLblPos val="nextTo"/>
        <c:crossAx val="1382510288"/>
        <c:crosses val="autoZero"/>
        <c:auto val="1"/>
        <c:lblAlgn val="ctr"/>
        <c:lblOffset val="100"/>
        <c:noMultiLvlLbl val="0"/>
      </c:catAx>
      <c:valAx>
        <c:axId val="13825102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77015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Satisfaction</a:t>
            </a:r>
            <a:r>
              <a:rPr lang="en-US" baseline="0" dirty="0"/>
              <a:t> with Community/Senior Center</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Sheet10!$C$27</c:f>
              <c:strCache>
                <c:ptCount val="1"/>
                <c:pt idx="0">
                  <c:v>Satisfied</c:v>
                </c:pt>
              </c:strCache>
            </c:strRef>
          </c:tx>
          <c:spPr>
            <a:solidFill>
              <a:srgbClr val="00B050"/>
            </a:solidFill>
            <a:ln>
              <a:noFill/>
            </a:ln>
            <a:effectLst/>
          </c:spPr>
          <c:invertIfNegative val="0"/>
          <c:val>
            <c:numRef>
              <c:f>Sheet10!$D$27</c:f>
              <c:numCache>
                <c:formatCode>General</c:formatCode>
                <c:ptCount val="1"/>
                <c:pt idx="0">
                  <c:v>169</c:v>
                </c:pt>
              </c:numCache>
            </c:numRef>
          </c:val>
          <c:extLst>
            <c:ext xmlns:c16="http://schemas.microsoft.com/office/drawing/2014/chart" uri="{C3380CC4-5D6E-409C-BE32-E72D297353CC}">
              <c16:uniqueId val="{00000000-88F5-4C3B-832D-67FF2156419B}"/>
            </c:ext>
          </c:extLst>
        </c:ser>
        <c:ser>
          <c:idx val="1"/>
          <c:order val="1"/>
          <c:tx>
            <c:strRef>
              <c:f>Sheet10!$C$28</c:f>
              <c:strCache>
                <c:ptCount val="1"/>
                <c:pt idx="0">
                  <c:v>Indifferent</c:v>
                </c:pt>
              </c:strCache>
            </c:strRef>
          </c:tx>
          <c:spPr>
            <a:solidFill>
              <a:srgbClr val="FFC000"/>
            </a:solidFill>
            <a:ln>
              <a:noFill/>
            </a:ln>
            <a:effectLst/>
          </c:spPr>
          <c:invertIfNegative val="0"/>
          <c:val>
            <c:numRef>
              <c:f>Sheet10!$D$28</c:f>
              <c:numCache>
                <c:formatCode>General</c:formatCode>
                <c:ptCount val="1"/>
                <c:pt idx="0">
                  <c:v>26</c:v>
                </c:pt>
              </c:numCache>
            </c:numRef>
          </c:val>
          <c:extLst>
            <c:ext xmlns:c16="http://schemas.microsoft.com/office/drawing/2014/chart" uri="{C3380CC4-5D6E-409C-BE32-E72D297353CC}">
              <c16:uniqueId val="{00000001-88F5-4C3B-832D-67FF2156419B}"/>
            </c:ext>
          </c:extLst>
        </c:ser>
        <c:ser>
          <c:idx val="2"/>
          <c:order val="2"/>
          <c:tx>
            <c:strRef>
              <c:f>Sheet10!$C$29</c:f>
              <c:strCache>
                <c:ptCount val="1"/>
                <c:pt idx="0">
                  <c:v>Dissatisfied</c:v>
                </c:pt>
              </c:strCache>
            </c:strRef>
          </c:tx>
          <c:spPr>
            <a:solidFill>
              <a:srgbClr val="C00000"/>
            </a:solidFill>
            <a:ln>
              <a:noFill/>
            </a:ln>
            <a:effectLst/>
          </c:spPr>
          <c:invertIfNegative val="0"/>
          <c:val>
            <c:numRef>
              <c:f>Sheet10!$D$29</c:f>
              <c:numCache>
                <c:formatCode>General</c:formatCode>
                <c:ptCount val="1"/>
                <c:pt idx="0">
                  <c:v>10</c:v>
                </c:pt>
              </c:numCache>
            </c:numRef>
          </c:val>
          <c:extLst>
            <c:ext xmlns:c16="http://schemas.microsoft.com/office/drawing/2014/chart" uri="{C3380CC4-5D6E-409C-BE32-E72D297353CC}">
              <c16:uniqueId val="{00000002-88F5-4C3B-832D-67FF2156419B}"/>
            </c:ext>
          </c:extLst>
        </c:ser>
        <c:dLbls>
          <c:showLegendKey val="0"/>
          <c:showVal val="0"/>
          <c:showCatName val="0"/>
          <c:showSerName val="0"/>
          <c:showPercent val="0"/>
          <c:showBubbleSize val="0"/>
        </c:dLbls>
        <c:gapWidth val="150"/>
        <c:overlap val="100"/>
        <c:axId val="1723998400"/>
        <c:axId val="1723993120"/>
      </c:barChart>
      <c:catAx>
        <c:axId val="1723998400"/>
        <c:scaling>
          <c:orientation val="minMax"/>
        </c:scaling>
        <c:delete val="1"/>
        <c:axPos val="l"/>
        <c:numFmt formatCode="General" sourceLinked="1"/>
        <c:majorTickMark val="none"/>
        <c:minorTickMark val="none"/>
        <c:tickLblPos val="nextTo"/>
        <c:crossAx val="1723993120"/>
        <c:crosses val="autoZero"/>
        <c:auto val="1"/>
        <c:lblAlgn val="ctr"/>
        <c:lblOffset val="100"/>
        <c:noMultiLvlLbl val="0"/>
      </c:catAx>
      <c:valAx>
        <c:axId val="17239931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3998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Library Ratings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Sheet10!$C$41</c:f>
              <c:strCache>
                <c:ptCount val="1"/>
                <c:pt idx="0">
                  <c:v>Good</c:v>
                </c:pt>
              </c:strCache>
            </c:strRef>
          </c:tx>
          <c:spPr>
            <a:solidFill>
              <a:srgbClr val="00B050"/>
            </a:solidFill>
            <a:ln>
              <a:noFill/>
            </a:ln>
            <a:effectLst/>
          </c:spPr>
          <c:invertIfNegative val="0"/>
          <c:cat>
            <c:strRef>
              <c:f>Sheet10!$D$40:$E$40</c:f>
              <c:strCache>
                <c:ptCount val="2"/>
                <c:pt idx="0">
                  <c:v>Technology Offered</c:v>
                </c:pt>
                <c:pt idx="1">
                  <c:v>Electronic Materials</c:v>
                </c:pt>
              </c:strCache>
            </c:strRef>
          </c:cat>
          <c:val>
            <c:numRef>
              <c:f>Sheet10!$D$41:$E$41</c:f>
              <c:numCache>
                <c:formatCode>General</c:formatCode>
                <c:ptCount val="2"/>
                <c:pt idx="0">
                  <c:v>291</c:v>
                </c:pt>
                <c:pt idx="1">
                  <c:v>259</c:v>
                </c:pt>
              </c:numCache>
            </c:numRef>
          </c:val>
          <c:extLst>
            <c:ext xmlns:c16="http://schemas.microsoft.com/office/drawing/2014/chart" uri="{C3380CC4-5D6E-409C-BE32-E72D297353CC}">
              <c16:uniqueId val="{00000000-CA62-4590-BDB4-027FD1F3B3EB}"/>
            </c:ext>
          </c:extLst>
        </c:ser>
        <c:ser>
          <c:idx val="1"/>
          <c:order val="1"/>
          <c:tx>
            <c:strRef>
              <c:f>Sheet10!$C$42</c:f>
              <c:strCache>
                <c:ptCount val="1"/>
                <c:pt idx="0">
                  <c:v>Fair</c:v>
                </c:pt>
              </c:strCache>
            </c:strRef>
          </c:tx>
          <c:spPr>
            <a:solidFill>
              <a:srgbClr val="FFC000"/>
            </a:solidFill>
            <a:ln>
              <a:noFill/>
            </a:ln>
            <a:effectLst/>
          </c:spPr>
          <c:invertIfNegative val="0"/>
          <c:cat>
            <c:strRef>
              <c:f>Sheet10!$D$40:$E$40</c:f>
              <c:strCache>
                <c:ptCount val="2"/>
                <c:pt idx="0">
                  <c:v>Technology Offered</c:v>
                </c:pt>
                <c:pt idx="1">
                  <c:v>Electronic Materials</c:v>
                </c:pt>
              </c:strCache>
            </c:strRef>
          </c:cat>
          <c:val>
            <c:numRef>
              <c:f>Sheet10!$D$42:$E$42</c:f>
              <c:numCache>
                <c:formatCode>General</c:formatCode>
                <c:ptCount val="2"/>
                <c:pt idx="0">
                  <c:v>76</c:v>
                </c:pt>
                <c:pt idx="1">
                  <c:v>75</c:v>
                </c:pt>
              </c:numCache>
            </c:numRef>
          </c:val>
          <c:extLst>
            <c:ext xmlns:c16="http://schemas.microsoft.com/office/drawing/2014/chart" uri="{C3380CC4-5D6E-409C-BE32-E72D297353CC}">
              <c16:uniqueId val="{00000001-CA62-4590-BDB4-027FD1F3B3EB}"/>
            </c:ext>
          </c:extLst>
        </c:ser>
        <c:ser>
          <c:idx val="2"/>
          <c:order val="2"/>
          <c:tx>
            <c:strRef>
              <c:f>Sheet10!$C$43</c:f>
              <c:strCache>
                <c:ptCount val="1"/>
                <c:pt idx="0">
                  <c:v>Bad</c:v>
                </c:pt>
              </c:strCache>
            </c:strRef>
          </c:tx>
          <c:spPr>
            <a:solidFill>
              <a:srgbClr val="C00000"/>
            </a:solidFill>
            <a:ln>
              <a:noFill/>
            </a:ln>
            <a:effectLst/>
          </c:spPr>
          <c:invertIfNegative val="0"/>
          <c:cat>
            <c:strRef>
              <c:f>Sheet10!$D$40:$E$40</c:f>
              <c:strCache>
                <c:ptCount val="2"/>
                <c:pt idx="0">
                  <c:v>Technology Offered</c:v>
                </c:pt>
                <c:pt idx="1">
                  <c:v>Electronic Materials</c:v>
                </c:pt>
              </c:strCache>
            </c:strRef>
          </c:cat>
          <c:val>
            <c:numRef>
              <c:f>Sheet10!$D$43:$E$43</c:f>
              <c:numCache>
                <c:formatCode>General</c:formatCode>
                <c:ptCount val="2"/>
                <c:pt idx="0">
                  <c:v>7</c:v>
                </c:pt>
                <c:pt idx="1">
                  <c:v>17</c:v>
                </c:pt>
              </c:numCache>
            </c:numRef>
          </c:val>
          <c:extLst>
            <c:ext xmlns:c16="http://schemas.microsoft.com/office/drawing/2014/chart" uri="{C3380CC4-5D6E-409C-BE32-E72D297353CC}">
              <c16:uniqueId val="{00000002-CA62-4590-BDB4-027FD1F3B3EB}"/>
            </c:ext>
          </c:extLst>
        </c:ser>
        <c:dLbls>
          <c:showLegendKey val="0"/>
          <c:showVal val="0"/>
          <c:showCatName val="0"/>
          <c:showSerName val="0"/>
          <c:showPercent val="0"/>
          <c:showBubbleSize val="0"/>
        </c:dLbls>
        <c:gapWidth val="150"/>
        <c:overlap val="100"/>
        <c:axId val="1629186400"/>
        <c:axId val="1629173920"/>
      </c:barChart>
      <c:catAx>
        <c:axId val="1629186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73920"/>
        <c:crosses val="autoZero"/>
        <c:auto val="1"/>
        <c:lblAlgn val="ctr"/>
        <c:lblOffset val="100"/>
        <c:noMultiLvlLbl val="0"/>
      </c:catAx>
      <c:valAx>
        <c:axId val="1629173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86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Experience</a:t>
            </a:r>
            <a:r>
              <a:rPr lang="en-US" baseline="0" dirty="0"/>
              <a:t> with the City of Sandy</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Sheet11!$D$16</c:f>
              <c:strCache>
                <c:ptCount val="1"/>
                <c:pt idx="0">
                  <c:v>Good</c:v>
                </c:pt>
              </c:strCache>
            </c:strRef>
          </c:tx>
          <c:spPr>
            <a:solidFill>
              <a:srgbClr val="00B050"/>
            </a:solidFill>
            <a:ln>
              <a:noFill/>
            </a:ln>
            <a:effectLst/>
          </c:spPr>
          <c:invertIfNegative val="0"/>
          <c:val>
            <c:numRef>
              <c:f>Sheet11!$E$16</c:f>
              <c:numCache>
                <c:formatCode>General</c:formatCode>
                <c:ptCount val="1"/>
                <c:pt idx="0">
                  <c:v>193</c:v>
                </c:pt>
              </c:numCache>
            </c:numRef>
          </c:val>
          <c:extLst>
            <c:ext xmlns:c16="http://schemas.microsoft.com/office/drawing/2014/chart" uri="{C3380CC4-5D6E-409C-BE32-E72D297353CC}">
              <c16:uniqueId val="{00000000-E284-4F4F-B2EC-C82B6D166B95}"/>
            </c:ext>
          </c:extLst>
        </c:ser>
        <c:ser>
          <c:idx val="1"/>
          <c:order val="1"/>
          <c:tx>
            <c:strRef>
              <c:f>Sheet11!$D$17</c:f>
              <c:strCache>
                <c:ptCount val="1"/>
                <c:pt idx="0">
                  <c:v>Fair</c:v>
                </c:pt>
              </c:strCache>
            </c:strRef>
          </c:tx>
          <c:spPr>
            <a:solidFill>
              <a:srgbClr val="FFC000"/>
            </a:solidFill>
            <a:ln>
              <a:noFill/>
            </a:ln>
            <a:effectLst/>
          </c:spPr>
          <c:invertIfNegative val="0"/>
          <c:val>
            <c:numRef>
              <c:f>Sheet11!$E$17</c:f>
              <c:numCache>
                <c:formatCode>General</c:formatCode>
                <c:ptCount val="1"/>
                <c:pt idx="0">
                  <c:v>62</c:v>
                </c:pt>
              </c:numCache>
            </c:numRef>
          </c:val>
          <c:extLst>
            <c:ext xmlns:c16="http://schemas.microsoft.com/office/drawing/2014/chart" uri="{C3380CC4-5D6E-409C-BE32-E72D297353CC}">
              <c16:uniqueId val="{00000001-E284-4F4F-B2EC-C82B6D166B95}"/>
            </c:ext>
          </c:extLst>
        </c:ser>
        <c:ser>
          <c:idx val="2"/>
          <c:order val="2"/>
          <c:tx>
            <c:strRef>
              <c:f>Sheet11!$D$18</c:f>
              <c:strCache>
                <c:ptCount val="1"/>
                <c:pt idx="0">
                  <c:v>Poor</c:v>
                </c:pt>
              </c:strCache>
            </c:strRef>
          </c:tx>
          <c:spPr>
            <a:solidFill>
              <a:srgbClr val="C00000"/>
            </a:solidFill>
            <a:ln>
              <a:noFill/>
            </a:ln>
            <a:effectLst/>
          </c:spPr>
          <c:invertIfNegative val="0"/>
          <c:val>
            <c:numRef>
              <c:f>Sheet11!$E$18</c:f>
              <c:numCache>
                <c:formatCode>General</c:formatCode>
                <c:ptCount val="1"/>
                <c:pt idx="0">
                  <c:v>32</c:v>
                </c:pt>
              </c:numCache>
            </c:numRef>
          </c:val>
          <c:extLst>
            <c:ext xmlns:c16="http://schemas.microsoft.com/office/drawing/2014/chart" uri="{C3380CC4-5D6E-409C-BE32-E72D297353CC}">
              <c16:uniqueId val="{00000002-E284-4F4F-B2EC-C82B6D166B95}"/>
            </c:ext>
          </c:extLst>
        </c:ser>
        <c:dLbls>
          <c:showLegendKey val="0"/>
          <c:showVal val="0"/>
          <c:showCatName val="0"/>
          <c:showSerName val="0"/>
          <c:showPercent val="0"/>
          <c:showBubbleSize val="0"/>
        </c:dLbls>
        <c:gapWidth val="150"/>
        <c:overlap val="100"/>
        <c:axId val="1629131200"/>
        <c:axId val="1629130240"/>
      </c:barChart>
      <c:catAx>
        <c:axId val="1629131200"/>
        <c:scaling>
          <c:orientation val="minMax"/>
        </c:scaling>
        <c:delete val="1"/>
        <c:axPos val="l"/>
        <c:numFmt formatCode="General" sourceLinked="1"/>
        <c:majorTickMark val="none"/>
        <c:minorTickMark val="none"/>
        <c:tickLblPos val="nextTo"/>
        <c:crossAx val="1629130240"/>
        <c:crosses val="autoZero"/>
        <c:auto val="1"/>
        <c:lblAlgn val="ctr"/>
        <c:lblOffset val="100"/>
        <c:noMultiLvlLbl val="0"/>
      </c:catAx>
      <c:valAx>
        <c:axId val="16291302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31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Years in Sandy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Sheet3!$A$2</c:f>
              <c:strCache>
                <c:ptCount val="1"/>
                <c:pt idx="0">
                  <c:v>10+ Years</c:v>
                </c:pt>
              </c:strCache>
            </c:strRef>
          </c:tx>
          <c:spPr>
            <a:solidFill>
              <a:schemeClr val="accent1"/>
            </a:solidFill>
            <a:ln>
              <a:noFill/>
            </a:ln>
            <a:effectLst/>
          </c:spPr>
          <c:invertIfNegative val="0"/>
          <c:val>
            <c:numRef>
              <c:f>Sheet3!$B$2</c:f>
              <c:numCache>
                <c:formatCode>General</c:formatCode>
                <c:ptCount val="1"/>
                <c:pt idx="0">
                  <c:v>431</c:v>
                </c:pt>
              </c:numCache>
            </c:numRef>
          </c:val>
          <c:extLst>
            <c:ext xmlns:c16="http://schemas.microsoft.com/office/drawing/2014/chart" uri="{C3380CC4-5D6E-409C-BE32-E72D297353CC}">
              <c16:uniqueId val="{00000000-29E4-4F38-9EE9-A22DFF926278}"/>
            </c:ext>
          </c:extLst>
        </c:ser>
        <c:ser>
          <c:idx val="1"/>
          <c:order val="1"/>
          <c:tx>
            <c:strRef>
              <c:f>Sheet3!$A$3</c:f>
              <c:strCache>
                <c:ptCount val="1"/>
                <c:pt idx="0">
                  <c:v>6-10 Years</c:v>
                </c:pt>
              </c:strCache>
            </c:strRef>
          </c:tx>
          <c:spPr>
            <a:solidFill>
              <a:schemeClr val="accent2"/>
            </a:solidFill>
            <a:ln>
              <a:noFill/>
            </a:ln>
            <a:effectLst/>
          </c:spPr>
          <c:invertIfNegative val="0"/>
          <c:val>
            <c:numRef>
              <c:f>Sheet3!$B$3</c:f>
              <c:numCache>
                <c:formatCode>General</c:formatCode>
                <c:ptCount val="1"/>
                <c:pt idx="0">
                  <c:v>157</c:v>
                </c:pt>
              </c:numCache>
            </c:numRef>
          </c:val>
          <c:extLst>
            <c:ext xmlns:c16="http://schemas.microsoft.com/office/drawing/2014/chart" uri="{C3380CC4-5D6E-409C-BE32-E72D297353CC}">
              <c16:uniqueId val="{00000001-29E4-4F38-9EE9-A22DFF926278}"/>
            </c:ext>
          </c:extLst>
        </c:ser>
        <c:ser>
          <c:idx val="2"/>
          <c:order val="2"/>
          <c:tx>
            <c:strRef>
              <c:f>Sheet3!$A$4</c:f>
              <c:strCache>
                <c:ptCount val="1"/>
                <c:pt idx="0">
                  <c:v>3-5 Years</c:v>
                </c:pt>
              </c:strCache>
            </c:strRef>
          </c:tx>
          <c:spPr>
            <a:solidFill>
              <a:schemeClr val="accent3"/>
            </a:solidFill>
            <a:ln>
              <a:noFill/>
            </a:ln>
            <a:effectLst/>
          </c:spPr>
          <c:invertIfNegative val="0"/>
          <c:val>
            <c:numRef>
              <c:f>Sheet3!$B$4</c:f>
              <c:numCache>
                <c:formatCode>General</c:formatCode>
                <c:ptCount val="1"/>
                <c:pt idx="0">
                  <c:v>123</c:v>
                </c:pt>
              </c:numCache>
            </c:numRef>
          </c:val>
          <c:extLst>
            <c:ext xmlns:c16="http://schemas.microsoft.com/office/drawing/2014/chart" uri="{C3380CC4-5D6E-409C-BE32-E72D297353CC}">
              <c16:uniqueId val="{00000002-29E4-4F38-9EE9-A22DFF926278}"/>
            </c:ext>
          </c:extLst>
        </c:ser>
        <c:ser>
          <c:idx val="3"/>
          <c:order val="3"/>
          <c:tx>
            <c:strRef>
              <c:f>Sheet3!$A$5</c:f>
              <c:strCache>
                <c:ptCount val="1"/>
                <c:pt idx="0">
                  <c:v>0-2 Years</c:v>
                </c:pt>
              </c:strCache>
            </c:strRef>
          </c:tx>
          <c:spPr>
            <a:solidFill>
              <a:schemeClr val="accent4"/>
            </a:solidFill>
            <a:ln>
              <a:noFill/>
            </a:ln>
            <a:effectLst/>
          </c:spPr>
          <c:invertIfNegative val="0"/>
          <c:val>
            <c:numRef>
              <c:f>Sheet3!$B$5</c:f>
              <c:numCache>
                <c:formatCode>General</c:formatCode>
                <c:ptCount val="1"/>
                <c:pt idx="0">
                  <c:v>64</c:v>
                </c:pt>
              </c:numCache>
            </c:numRef>
          </c:val>
          <c:extLst>
            <c:ext xmlns:c16="http://schemas.microsoft.com/office/drawing/2014/chart" uri="{C3380CC4-5D6E-409C-BE32-E72D297353CC}">
              <c16:uniqueId val="{00000003-29E4-4F38-9EE9-A22DFF926278}"/>
            </c:ext>
          </c:extLst>
        </c:ser>
        <c:dLbls>
          <c:showLegendKey val="0"/>
          <c:showVal val="0"/>
          <c:showCatName val="0"/>
          <c:showSerName val="0"/>
          <c:showPercent val="0"/>
          <c:showBubbleSize val="0"/>
        </c:dLbls>
        <c:gapWidth val="150"/>
        <c:overlap val="100"/>
        <c:axId val="1629136960"/>
        <c:axId val="1629146560"/>
      </c:barChart>
      <c:catAx>
        <c:axId val="1629136960"/>
        <c:scaling>
          <c:orientation val="minMax"/>
        </c:scaling>
        <c:delete val="1"/>
        <c:axPos val="l"/>
        <c:numFmt formatCode="General" sourceLinked="1"/>
        <c:majorTickMark val="none"/>
        <c:minorTickMark val="none"/>
        <c:tickLblPos val="nextTo"/>
        <c:crossAx val="1629146560"/>
        <c:crosses val="autoZero"/>
        <c:auto val="1"/>
        <c:lblAlgn val="ctr"/>
        <c:lblOffset val="100"/>
        <c:noMultiLvlLbl val="0"/>
      </c:catAx>
      <c:valAx>
        <c:axId val="16291465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36960"/>
        <c:crosses val="autoZero"/>
        <c:crossBetween val="between"/>
      </c:valAx>
      <c:spPr>
        <a:noFill/>
        <a:ln>
          <a:noFill/>
        </a:ln>
        <a:effectLst/>
      </c:spPr>
    </c:plotArea>
    <c:legend>
      <c:legendPos val="b"/>
      <c:overlay val="0"/>
      <c:spPr>
        <a:solidFill>
          <a:schemeClr val="bg1"/>
        </a:solid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Feeling</a:t>
            </a:r>
            <a:r>
              <a:rPr lang="en-US" baseline="0" dirty="0"/>
              <a:t> Informed on City Projects, Goals and Issues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Sheet11!$D$30</c:f>
              <c:strCache>
                <c:ptCount val="1"/>
                <c:pt idx="0">
                  <c:v>Uninformed</c:v>
                </c:pt>
              </c:strCache>
            </c:strRef>
          </c:tx>
          <c:spPr>
            <a:solidFill>
              <a:schemeClr val="accent1">
                <a:lumMod val="60000"/>
                <a:lumOff val="40000"/>
              </a:schemeClr>
            </a:solidFill>
            <a:ln>
              <a:noFill/>
            </a:ln>
            <a:effectLst/>
          </c:spPr>
          <c:invertIfNegative val="0"/>
          <c:val>
            <c:numRef>
              <c:f>Sheet11!$E$30</c:f>
              <c:numCache>
                <c:formatCode>General</c:formatCode>
                <c:ptCount val="1"/>
                <c:pt idx="0">
                  <c:v>185</c:v>
                </c:pt>
              </c:numCache>
            </c:numRef>
          </c:val>
          <c:extLst>
            <c:ext xmlns:c16="http://schemas.microsoft.com/office/drawing/2014/chart" uri="{C3380CC4-5D6E-409C-BE32-E72D297353CC}">
              <c16:uniqueId val="{00000000-67A4-443B-918C-60DD1EC59C0E}"/>
            </c:ext>
          </c:extLst>
        </c:ser>
        <c:ser>
          <c:idx val="1"/>
          <c:order val="1"/>
          <c:tx>
            <c:strRef>
              <c:f>Sheet11!$D$31</c:f>
              <c:strCache>
                <c:ptCount val="1"/>
                <c:pt idx="0">
                  <c:v>Somewhat Informed</c:v>
                </c:pt>
              </c:strCache>
            </c:strRef>
          </c:tx>
          <c:spPr>
            <a:solidFill>
              <a:srgbClr val="7030A0"/>
            </a:solidFill>
            <a:ln>
              <a:noFill/>
            </a:ln>
            <a:effectLst/>
          </c:spPr>
          <c:invertIfNegative val="0"/>
          <c:val>
            <c:numRef>
              <c:f>Sheet11!$E$31</c:f>
              <c:numCache>
                <c:formatCode>General</c:formatCode>
                <c:ptCount val="1"/>
                <c:pt idx="0">
                  <c:v>356</c:v>
                </c:pt>
              </c:numCache>
            </c:numRef>
          </c:val>
          <c:extLst>
            <c:ext xmlns:c16="http://schemas.microsoft.com/office/drawing/2014/chart" uri="{C3380CC4-5D6E-409C-BE32-E72D297353CC}">
              <c16:uniqueId val="{00000001-67A4-443B-918C-60DD1EC59C0E}"/>
            </c:ext>
          </c:extLst>
        </c:ser>
        <c:ser>
          <c:idx val="2"/>
          <c:order val="2"/>
          <c:tx>
            <c:strRef>
              <c:f>Sheet11!$D$32</c:f>
              <c:strCache>
                <c:ptCount val="1"/>
                <c:pt idx="0">
                  <c:v>Very Informed</c:v>
                </c:pt>
              </c:strCache>
            </c:strRef>
          </c:tx>
          <c:spPr>
            <a:solidFill>
              <a:srgbClr val="92D050"/>
            </a:solidFill>
            <a:ln>
              <a:noFill/>
            </a:ln>
            <a:effectLst/>
          </c:spPr>
          <c:invertIfNegative val="0"/>
          <c:val>
            <c:numRef>
              <c:f>Sheet11!$E$32</c:f>
              <c:numCache>
                <c:formatCode>General</c:formatCode>
                <c:ptCount val="1"/>
                <c:pt idx="0">
                  <c:v>51</c:v>
                </c:pt>
              </c:numCache>
            </c:numRef>
          </c:val>
          <c:extLst>
            <c:ext xmlns:c16="http://schemas.microsoft.com/office/drawing/2014/chart" uri="{C3380CC4-5D6E-409C-BE32-E72D297353CC}">
              <c16:uniqueId val="{00000002-67A4-443B-918C-60DD1EC59C0E}"/>
            </c:ext>
          </c:extLst>
        </c:ser>
        <c:dLbls>
          <c:showLegendKey val="0"/>
          <c:showVal val="0"/>
          <c:showCatName val="0"/>
          <c:showSerName val="0"/>
          <c:showPercent val="0"/>
          <c:showBubbleSize val="0"/>
        </c:dLbls>
        <c:gapWidth val="150"/>
        <c:overlap val="100"/>
        <c:axId val="1560304464"/>
        <c:axId val="1560321264"/>
      </c:barChart>
      <c:catAx>
        <c:axId val="1560304464"/>
        <c:scaling>
          <c:orientation val="minMax"/>
        </c:scaling>
        <c:delete val="1"/>
        <c:axPos val="l"/>
        <c:numFmt formatCode="General" sourceLinked="1"/>
        <c:majorTickMark val="none"/>
        <c:minorTickMark val="none"/>
        <c:tickLblPos val="nextTo"/>
        <c:crossAx val="1560321264"/>
        <c:crosses val="autoZero"/>
        <c:auto val="1"/>
        <c:lblAlgn val="ctr"/>
        <c:lblOffset val="100"/>
        <c:noMultiLvlLbl val="0"/>
      </c:catAx>
      <c:valAx>
        <c:axId val="15603212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04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Respondent's</a:t>
            </a:r>
            <a:r>
              <a:rPr lang="en-US" baseline="0" dirty="0"/>
              <a:t> Quality of Life</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Sheet11!$D$51</c:f>
              <c:strCache>
                <c:ptCount val="1"/>
                <c:pt idx="0">
                  <c:v>Good</c:v>
                </c:pt>
              </c:strCache>
            </c:strRef>
          </c:tx>
          <c:spPr>
            <a:solidFill>
              <a:srgbClr val="00B050"/>
            </a:solidFill>
            <a:ln>
              <a:noFill/>
            </a:ln>
            <a:effectLst/>
          </c:spPr>
          <c:invertIfNegative val="0"/>
          <c:val>
            <c:numRef>
              <c:f>Sheet11!$E$51</c:f>
              <c:numCache>
                <c:formatCode>General</c:formatCode>
                <c:ptCount val="1"/>
                <c:pt idx="0">
                  <c:v>512</c:v>
                </c:pt>
              </c:numCache>
            </c:numRef>
          </c:val>
          <c:extLst>
            <c:ext xmlns:c16="http://schemas.microsoft.com/office/drawing/2014/chart" uri="{C3380CC4-5D6E-409C-BE32-E72D297353CC}">
              <c16:uniqueId val="{00000000-CEBC-4EAD-962C-65ECC132B308}"/>
            </c:ext>
          </c:extLst>
        </c:ser>
        <c:ser>
          <c:idx val="1"/>
          <c:order val="1"/>
          <c:tx>
            <c:strRef>
              <c:f>Sheet11!$D$52</c:f>
              <c:strCache>
                <c:ptCount val="1"/>
                <c:pt idx="0">
                  <c:v>Fair</c:v>
                </c:pt>
              </c:strCache>
            </c:strRef>
          </c:tx>
          <c:spPr>
            <a:solidFill>
              <a:srgbClr val="FFC000"/>
            </a:solidFill>
            <a:ln>
              <a:noFill/>
            </a:ln>
            <a:effectLst/>
          </c:spPr>
          <c:invertIfNegative val="0"/>
          <c:val>
            <c:numRef>
              <c:f>Sheet11!$E$52</c:f>
              <c:numCache>
                <c:formatCode>General</c:formatCode>
                <c:ptCount val="1"/>
                <c:pt idx="0">
                  <c:v>88</c:v>
                </c:pt>
              </c:numCache>
            </c:numRef>
          </c:val>
          <c:extLst>
            <c:ext xmlns:c16="http://schemas.microsoft.com/office/drawing/2014/chart" uri="{C3380CC4-5D6E-409C-BE32-E72D297353CC}">
              <c16:uniqueId val="{00000001-CEBC-4EAD-962C-65ECC132B308}"/>
            </c:ext>
          </c:extLst>
        </c:ser>
        <c:ser>
          <c:idx val="2"/>
          <c:order val="2"/>
          <c:tx>
            <c:strRef>
              <c:f>Sheet11!$D$53</c:f>
              <c:strCache>
                <c:ptCount val="1"/>
                <c:pt idx="0">
                  <c:v>Poor</c:v>
                </c:pt>
              </c:strCache>
            </c:strRef>
          </c:tx>
          <c:spPr>
            <a:solidFill>
              <a:srgbClr val="C00000"/>
            </a:solidFill>
            <a:ln>
              <a:noFill/>
            </a:ln>
            <a:effectLst/>
          </c:spPr>
          <c:invertIfNegative val="0"/>
          <c:val>
            <c:numRef>
              <c:f>Sheet11!$E$53</c:f>
              <c:numCache>
                <c:formatCode>General</c:formatCode>
                <c:ptCount val="1"/>
                <c:pt idx="0">
                  <c:v>14</c:v>
                </c:pt>
              </c:numCache>
            </c:numRef>
          </c:val>
          <c:extLst>
            <c:ext xmlns:c16="http://schemas.microsoft.com/office/drawing/2014/chart" uri="{C3380CC4-5D6E-409C-BE32-E72D297353CC}">
              <c16:uniqueId val="{00000002-CEBC-4EAD-962C-65ECC132B308}"/>
            </c:ext>
          </c:extLst>
        </c:ser>
        <c:dLbls>
          <c:showLegendKey val="0"/>
          <c:showVal val="0"/>
          <c:showCatName val="0"/>
          <c:showSerName val="0"/>
          <c:showPercent val="0"/>
          <c:showBubbleSize val="0"/>
        </c:dLbls>
        <c:gapWidth val="150"/>
        <c:overlap val="100"/>
        <c:axId val="1723988800"/>
        <c:axId val="1723983520"/>
      </c:barChart>
      <c:catAx>
        <c:axId val="1723988800"/>
        <c:scaling>
          <c:orientation val="minMax"/>
        </c:scaling>
        <c:delete val="1"/>
        <c:axPos val="l"/>
        <c:numFmt formatCode="General" sourceLinked="1"/>
        <c:majorTickMark val="none"/>
        <c:minorTickMark val="none"/>
        <c:tickLblPos val="nextTo"/>
        <c:crossAx val="1723983520"/>
        <c:crosses val="autoZero"/>
        <c:auto val="1"/>
        <c:lblAlgn val="ctr"/>
        <c:lblOffset val="100"/>
        <c:noMultiLvlLbl val="0"/>
      </c:catAx>
      <c:valAx>
        <c:axId val="172398352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3988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Respondent Age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Sheet3!$A$22</c:f>
              <c:strCache>
                <c:ptCount val="1"/>
                <c:pt idx="0">
                  <c:v>65+</c:v>
                </c:pt>
              </c:strCache>
            </c:strRef>
          </c:tx>
          <c:spPr>
            <a:solidFill>
              <a:schemeClr val="accent1"/>
            </a:solidFill>
            <a:ln>
              <a:noFill/>
            </a:ln>
            <a:effectLst/>
          </c:spPr>
          <c:invertIfNegative val="0"/>
          <c:val>
            <c:numRef>
              <c:f>Sheet3!$B$22</c:f>
              <c:numCache>
                <c:formatCode>General</c:formatCode>
                <c:ptCount val="1"/>
                <c:pt idx="0">
                  <c:v>193</c:v>
                </c:pt>
              </c:numCache>
            </c:numRef>
          </c:val>
          <c:extLst>
            <c:ext xmlns:c16="http://schemas.microsoft.com/office/drawing/2014/chart" uri="{C3380CC4-5D6E-409C-BE32-E72D297353CC}">
              <c16:uniqueId val="{00000000-A460-4351-8A8C-2B0A99D45F60}"/>
            </c:ext>
          </c:extLst>
        </c:ser>
        <c:ser>
          <c:idx val="1"/>
          <c:order val="1"/>
          <c:tx>
            <c:strRef>
              <c:f>Sheet3!$A$23</c:f>
              <c:strCache>
                <c:ptCount val="1"/>
                <c:pt idx="0">
                  <c:v>50-64</c:v>
                </c:pt>
              </c:strCache>
            </c:strRef>
          </c:tx>
          <c:spPr>
            <a:solidFill>
              <a:schemeClr val="accent2"/>
            </a:solidFill>
            <a:ln>
              <a:noFill/>
            </a:ln>
            <a:effectLst/>
          </c:spPr>
          <c:invertIfNegative val="0"/>
          <c:val>
            <c:numRef>
              <c:f>Sheet3!$B$23</c:f>
              <c:numCache>
                <c:formatCode>General</c:formatCode>
                <c:ptCount val="1"/>
                <c:pt idx="0">
                  <c:v>182</c:v>
                </c:pt>
              </c:numCache>
            </c:numRef>
          </c:val>
          <c:extLst>
            <c:ext xmlns:c16="http://schemas.microsoft.com/office/drawing/2014/chart" uri="{C3380CC4-5D6E-409C-BE32-E72D297353CC}">
              <c16:uniqueId val="{00000001-A460-4351-8A8C-2B0A99D45F60}"/>
            </c:ext>
          </c:extLst>
        </c:ser>
        <c:ser>
          <c:idx val="2"/>
          <c:order val="2"/>
          <c:tx>
            <c:strRef>
              <c:f>Sheet3!$A$24</c:f>
              <c:strCache>
                <c:ptCount val="1"/>
                <c:pt idx="0">
                  <c:v>40-49</c:v>
                </c:pt>
              </c:strCache>
            </c:strRef>
          </c:tx>
          <c:spPr>
            <a:solidFill>
              <a:schemeClr val="accent3"/>
            </a:solidFill>
            <a:ln>
              <a:noFill/>
            </a:ln>
            <a:effectLst/>
          </c:spPr>
          <c:invertIfNegative val="0"/>
          <c:val>
            <c:numRef>
              <c:f>Sheet3!$B$24</c:f>
              <c:numCache>
                <c:formatCode>General</c:formatCode>
                <c:ptCount val="1"/>
                <c:pt idx="0">
                  <c:v>196</c:v>
                </c:pt>
              </c:numCache>
            </c:numRef>
          </c:val>
          <c:extLst>
            <c:ext xmlns:c16="http://schemas.microsoft.com/office/drawing/2014/chart" uri="{C3380CC4-5D6E-409C-BE32-E72D297353CC}">
              <c16:uniqueId val="{00000002-A460-4351-8A8C-2B0A99D45F60}"/>
            </c:ext>
          </c:extLst>
        </c:ser>
        <c:ser>
          <c:idx val="3"/>
          <c:order val="3"/>
          <c:tx>
            <c:strRef>
              <c:f>Sheet3!$A$25</c:f>
              <c:strCache>
                <c:ptCount val="1"/>
                <c:pt idx="0">
                  <c:v>30-39</c:v>
                </c:pt>
              </c:strCache>
            </c:strRef>
          </c:tx>
          <c:spPr>
            <a:solidFill>
              <a:schemeClr val="accent4"/>
            </a:solidFill>
            <a:ln>
              <a:noFill/>
            </a:ln>
            <a:effectLst/>
          </c:spPr>
          <c:invertIfNegative val="0"/>
          <c:val>
            <c:numRef>
              <c:f>Sheet3!$B$25</c:f>
              <c:numCache>
                <c:formatCode>General</c:formatCode>
                <c:ptCount val="1"/>
                <c:pt idx="0">
                  <c:v>151</c:v>
                </c:pt>
              </c:numCache>
            </c:numRef>
          </c:val>
          <c:extLst>
            <c:ext xmlns:c16="http://schemas.microsoft.com/office/drawing/2014/chart" uri="{C3380CC4-5D6E-409C-BE32-E72D297353CC}">
              <c16:uniqueId val="{00000003-A460-4351-8A8C-2B0A99D45F60}"/>
            </c:ext>
          </c:extLst>
        </c:ser>
        <c:ser>
          <c:idx val="4"/>
          <c:order val="4"/>
          <c:tx>
            <c:strRef>
              <c:f>Sheet3!$A$26</c:f>
              <c:strCache>
                <c:ptCount val="1"/>
                <c:pt idx="0">
                  <c:v>18-29</c:v>
                </c:pt>
              </c:strCache>
            </c:strRef>
          </c:tx>
          <c:spPr>
            <a:solidFill>
              <a:schemeClr val="accent5"/>
            </a:solidFill>
            <a:ln>
              <a:noFill/>
            </a:ln>
            <a:effectLst/>
          </c:spPr>
          <c:invertIfNegative val="0"/>
          <c:val>
            <c:numRef>
              <c:f>Sheet3!$B$26</c:f>
              <c:numCache>
                <c:formatCode>General</c:formatCode>
                <c:ptCount val="1"/>
                <c:pt idx="0">
                  <c:v>37</c:v>
                </c:pt>
              </c:numCache>
            </c:numRef>
          </c:val>
          <c:extLst>
            <c:ext xmlns:c16="http://schemas.microsoft.com/office/drawing/2014/chart" uri="{C3380CC4-5D6E-409C-BE32-E72D297353CC}">
              <c16:uniqueId val="{00000004-A460-4351-8A8C-2B0A99D45F60}"/>
            </c:ext>
          </c:extLst>
        </c:ser>
        <c:dLbls>
          <c:showLegendKey val="0"/>
          <c:showVal val="0"/>
          <c:showCatName val="0"/>
          <c:showSerName val="0"/>
          <c:showPercent val="0"/>
          <c:showBubbleSize val="0"/>
        </c:dLbls>
        <c:gapWidth val="150"/>
        <c:overlap val="100"/>
        <c:axId val="1629168160"/>
        <c:axId val="1629166720"/>
      </c:barChart>
      <c:catAx>
        <c:axId val="1629168160"/>
        <c:scaling>
          <c:orientation val="minMax"/>
        </c:scaling>
        <c:delete val="1"/>
        <c:axPos val="l"/>
        <c:numFmt formatCode="General" sourceLinked="1"/>
        <c:majorTickMark val="none"/>
        <c:minorTickMark val="none"/>
        <c:tickLblPos val="nextTo"/>
        <c:crossAx val="1629166720"/>
        <c:crosses val="autoZero"/>
        <c:auto val="1"/>
        <c:lblAlgn val="ctr"/>
        <c:lblOffset val="100"/>
        <c:noMultiLvlLbl val="0"/>
      </c:catAx>
      <c:valAx>
        <c:axId val="16291667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68160"/>
        <c:crosses val="autoZero"/>
        <c:crossBetween val="between"/>
      </c:valAx>
      <c:spPr>
        <a:solidFill>
          <a:schemeClr val="bg1"/>
        </a:solid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City of Sandy's Reputation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Sheet4!$B$6</c:f>
              <c:strCache>
                <c:ptCount val="1"/>
                <c:pt idx="0">
                  <c:v>Good</c:v>
                </c:pt>
              </c:strCache>
            </c:strRef>
          </c:tx>
          <c:spPr>
            <a:solidFill>
              <a:srgbClr val="00B050"/>
            </a:solidFill>
            <a:ln>
              <a:noFill/>
            </a:ln>
            <a:effectLst/>
          </c:spPr>
          <c:invertIfNegative val="0"/>
          <c:val>
            <c:numRef>
              <c:f>Sheet4!$C$6</c:f>
              <c:numCache>
                <c:formatCode>General</c:formatCode>
                <c:ptCount val="1"/>
                <c:pt idx="0">
                  <c:v>444</c:v>
                </c:pt>
              </c:numCache>
            </c:numRef>
          </c:val>
          <c:extLst>
            <c:ext xmlns:c16="http://schemas.microsoft.com/office/drawing/2014/chart" uri="{C3380CC4-5D6E-409C-BE32-E72D297353CC}">
              <c16:uniqueId val="{00000000-149D-461E-9E1F-BCC954FDD725}"/>
            </c:ext>
          </c:extLst>
        </c:ser>
        <c:ser>
          <c:idx val="1"/>
          <c:order val="1"/>
          <c:tx>
            <c:strRef>
              <c:f>Sheet4!$B$7</c:f>
              <c:strCache>
                <c:ptCount val="1"/>
                <c:pt idx="0">
                  <c:v>Fair</c:v>
                </c:pt>
              </c:strCache>
            </c:strRef>
          </c:tx>
          <c:spPr>
            <a:solidFill>
              <a:srgbClr val="FFC000"/>
            </a:solidFill>
            <a:ln>
              <a:noFill/>
            </a:ln>
            <a:effectLst/>
          </c:spPr>
          <c:invertIfNegative val="0"/>
          <c:val>
            <c:numRef>
              <c:f>Sheet4!$C$7</c:f>
              <c:numCache>
                <c:formatCode>General</c:formatCode>
                <c:ptCount val="1"/>
                <c:pt idx="0">
                  <c:v>229</c:v>
                </c:pt>
              </c:numCache>
            </c:numRef>
          </c:val>
          <c:extLst>
            <c:ext xmlns:c16="http://schemas.microsoft.com/office/drawing/2014/chart" uri="{C3380CC4-5D6E-409C-BE32-E72D297353CC}">
              <c16:uniqueId val="{00000001-149D-461E-9E1F-BCC954FDD725}"/>
            </c:ext>
          </c:extLst>
        </c:ser>
        <c:ser>
          <c:idx val="2"/>
          <c:order val="2"/>
          <c:tx>
            <c:strRef>
              <c:f>Sheet4!$B$8</c:f>
              <c:strCache>
                <c:ptCount val="1"/>
                <c:pt idx="0">
                  <c:v>Bad</c:v>
                </c:pt>
              </c:strCache>
            </c:strRef>
          </c:tx>
          <c:spPr>
            <a:solidFill>
              <a:srgbClr val="C00000"/>
            </a:solidFill>
            <a:ln>
              <a:noFill/>
            </a:ln>
            <a:effectLst/>
          </c:spPr>
          <c:invertIfNegative val="0"/>
          <c:val>
            <c:numRef>
              <c:f>Sheet4!$C$8</c:f>
              <c:numCache>
                <c:formatCode>General</c:formatCode>
                <c:ptCount val="1"/>
                <c:pt idx="0">
                  <c:v>79</c:v>
                </c:pt>
              </c:numCache>
            </c:numRef>
          </c:val>
          <c:extLst>
            <c:ext xmlns:c16="http://schemas.microsoft.com/office/drawing/2014/chart" uri="{C3380CC4-5D6E-409C-BE32-E72D297353CC}">
              <c16:uniqueId val="{00000002-149D-461E-9E1F-BCC954FDD725}"/>
            </c:ext>
          </c:extLst>
        </c:ser>
        <c:dLbls>
          <c:showLegendKey val="0"/>
          <c:showVal val="0"/>
          <c:showCatName val="0"/>
          <c:showSerName val="0"/>
          <c:showPercent val="0"/>
          <c:showBubbleSize val="0"/>
        </c:dLbls>
        <c:gapWidth val="150"/>
        <c:overlap val="100"/>
        <c:axId val="1560347664"/>
        <c:axId val="1560348144"/>
      </c:barChart>
      <c:catAx>
        <c:axId val="1560347664"/>
        <c:scaling>
          <c:orientation val="minMax"/>
        </c:scaling>
        <c:delete val="1"/>
        <c:axPos val="l"/>
        <c:numFmt formatCode="General" sourceLinked="1"/>
        <c:majorTickMark val="none"/>
        <c:minorTickMark val="none"/>
        <c:tickLblPos val="nextTo"/>
        <c:crossAx val="1560348144"/>
        <c:crosses val="autoZero"/>
        <c:auto val="1"/>
        <c:lblAlgn val="ctr"/>
        <c:lblOffset val="100"/>
        <c:noMultiLvlLbl val="0"/>
      </c:catAx>
      <c:valAx>
        <c:axId val="15603481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476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Likelihood</a:t>
            </a:r>
            <a:r>
              <a:rPr lang="en-US" baseline="0" dirty="0"/>
              <a:t> of Staying in Sandy</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Sheet4!$B$32</c:f>
              <c:strCache>
                <c:ptCount val="1"/>
                <c:pt idx="0">
                  <c:v>Likely</c:v>
                </c:pt>
              </c:strCache>
            </c:strRef>
          </c:tx>
          <c:spPr>
            <a:solidFill>
              <a:srgbClr val="00B050"/>
            </a:solidFill>
            <a:ln>
              <a:noFill/>
            </a:ln>
            <a:effectLst/>
          </c:spPr>
          <c:invertIfNegative val="0"/>
          <c:val>
            <c:numRef>
              <c:f>Sheet4!$C$32</c:f>
              <c:numCache>
                <c:formatCode>General</c:formatCode>
                <c:ptCount val="1"/>
                <c:pt idx="0">
                  <c:v>530</c:v>
                </c:pt>
              </c:numCache>
            </c:numRef>
          </c:val>
          <c:extLst>
            <c:ext xmlns:c16="http://schemas.microsoft.com/office/drawing/2014/chart" uri="{C3380CC4-5D6E-409C-BE32-E72D297353CC}">
              <c16:uniqueId val="{00000000-EA82-4482-A43F-0B8902712DD1}"/>
            </c:ext>
          </c:extLst>
        </c:ser>
        <c:ser>
          <c:idx val="1"/>
          <c:order val="1"/>
          <c:tx>
            <c:strRef>
              <c:f>Sheet4!$B$33</c:f>
              <c:strCache>
                <c:ptCount val="1"/>
                <c:pt idx="0">
                  <c:v>Unsure</c:v>
                </c:pt>
              </c:strCache>
            </c:strRef>
          </c:tx>
          <c:spPr>
            <a:solidFill>
              <a:srgbClr val="FFC000"/>
            </a:solidFill>
            <a:ln>
              <a:noFill/>
            </a:ln>
            <a:effectLst/>
          </c:spPr>
          <c:invertIfNegative val="0"/>
          <c:val>
            <c:numRef>
              <c:f>Sheet4!$C$33</c:f>
              <c:numCache>
                <c:formatCode>General</c:formatCode>
                <c:ptCount val="1"/>
                <c:pt idx="0">
                  <c:v>101</c:v>
                </c:pt>
              </c:numCache>
            </c:numRef>
          </c:val>
          <c:extLst>
            <c:ext xmlns:c16="http://schemas.microsoft.com/office/drawing/2014/chart" uri="{C3380CC4-5D6E-409C-BE32-E72D297353CC}">
              <c16:uniqueId val="{00000001-EA82-4482-A43F-0B8902712DD1}"/>
            </c:ext>
          </c:extLst>
        </c:ser>
        <c:ser>
          <c:idx val="2"/>
          <c:order val="2"/>
          <c:tx>
            <c:strRef>
              <c:f>Sheet4!$B$34</c:f>
              <c:strCache>
                <c:ptCount val="1"/>
                <c:pt idx="0">
                  <c:v>Unlikely</c:v>
                </c:pt>
              </c:strCache>
            </c:strRef>
          </c:tx>
          <c:spPr>
            <a:solidFill>
              <a:srgbClr val="C00000"/>
            </a:solidFill>
            <a:ln>
              <a:noFill/>
            </a:ln>
            <a:effectLst/>
          </c:spPr>
          <c:invertIfNegative val="0"/>
          <c:val>
            <c:numRef>
              <c:f>Sheet4!$C$34</c:f>
              <c:numCache>
                <c:formatCode>General</c:formatCode>
                <c:ptCount val="1"/>
                <c:pt idx="0">
                  <c:v>117</c:v>
                </c:pt>
              </c:numCache>
            </c:numRef>
          </c:val>
          <c:extLst>
            <c:ext xmlns:c16="http://schemas.microsoft.com/office/drawing/2014/chart" uri="{C3380CC4-5D6E-409C-BE32-E72D297353CC}">
              <c16:uniqueId val="{00000002-EA82-4482-A43F-0B8902712DD1}"/>
            </c:ext>
          </c:extLst>
        </c:ser>
        <c:dLbls>
          <c:showLegendKey val="0"/>
          <c:showVal val="0"/>
          <c:showCatName val="0"/>
          <c:showSerName val="0"/>
          <c:showPercent val="0"/>
          <c:showBubbleSize val="0"/>
        </c:dLbls>
        <c:gapWidth val="150"/>
        <c:overlap val="100"/>
        <c:axId val="1629146080"/>
        <c:axId val="1629143680"/>
      </c:barChart>
      <c:catAx>
        <c:axId val="1629146080"/>
        <c:scaling>
          <c:orientation val="minMax"/>
        </c:scaling>
        <c:delete val="1"/>
        <c:axPos val="l"/>
        <c:numFmt formatCode="General" sourceLinked="1"/>
        <c:majorTickMark val="none"/>
        <c:minorTickMark val="none"/>
        <c:tickLblPos val="nextTo"/>
        <c:crossAx val="1629143680"/>
        <c:crosses val="autoZero"/>
        <c:auto val="1"/>
        <c:lblAlgn val="ctr"/>
        <c:lblOffset val="100"/>
        <c:noMultiLvlLbl val="0"/>
      </c:catAx>
      <c:valAx>
        <c:axId val="1629143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46080"/>
        <c:crosses val="autoZero"/>
        <c:crossBetween val="between"/>
      </c:valAx>
      <c:spPr>
        <a:solidFill>
          <a:schemeClr val="bg1"/>
        </a:solid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The Direction that Sandy is Moving</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dPt>
            <c:idx val="0"/>
            <c:bubble3D val="0"/>
            <c:spPr>
              <a:solidFill>
                <a:srgbClr val="C00000"/>
              </a:solidFill>
              <a:ln w="19050">
                <a:solidFill>
                  <a:schemeClr val="lt1"/>
                </a:solidFill>
              </a:ln>
              <a:effectLst/>
            </c:spPr>
            <c:extLst>
              <c:ext xmlns:c16="http://schemas.microsoft.com/office/drawing/2014/chart" uri="{C3380CC4-5D6E-409C-BE32-E72D297353CC}">
                <c16:uniqueId val="{00000001-AF4B-4D5A-BD50-B92D9B2368DA}"/>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AF4B-4D5A-BD50-B92D9B2368DA}"/>
              </c:ext>
            </c:extLst>
          </c:dPt>
          <c:dPt>
            <c:idx val="2"/>
            <c:bubble3D val="0"/>
            <c:spPr>
              <a:solidFill>
                <a:srgbClr val="00B050"/>
              </a:solidFill>
              <a:ln w="19050">
                <a:solidFill>
                  <a:schemeClr val="lt1"/>
                </a:solidFill>
              </a:ln>
              <a:effectLst/>
            </c:spPr>
            <c:extLst>
              <c:ext xmlns:c16="http://schemas.microsoft.com/office/drawing/2014/chart" uri="{C3380CC4-5D6E-409C-BE32-E72D297353CC}">
                <c16:uniqueId val="{00000005-AF4B-4D5A-BD50-B92D9B2368DA}"/>
              </c:ext>
            </c:extLst>
          </c:dPt>
          <c:dLbls>
            <c:dLbl>
              <c:idx val="0"/>
              <c:layout>
                <c:manualLayout>
                  <c:x val="0.16666666666666657"/>
                  <c:y val="-4.629629629629633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F4B-4D5A-BD50-B92D9B2368DA}"/>
                </c:ext>
              </c:extLst>
            </c:dLbl>
            <c:dLbl>
              <c:idx val="1"/>
              <c:layout>
                <c:manualLayout>
                  <c:x val="-0.17222222222222222"/>
                  <c:y val="2.777777777777777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F4B-4D5A-BD50-B92D9B2368DA}"/>
                </c:ext>
              </c:extLst>
            </c:dLbl>
            <c:dLbl>
              <c:idx val="2"/>
              <c:layout>
                <c:manualLayout>
                  <c:x val="-0.15833333333333333"/>
                  <c:y val="-3.240740740740740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F4B-4D5A-BD50-B92D9B2368DA}"/>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Sheet5!$B$7:$B$9</c:f>
              <c:strCache>
                <c:ptCount val="3"/>
                <c:pt idx="0">
                  <c:v>Wrong Direction</c:v>
                </c:pt>
                <c:pt idx="1">
                  <c:v>Indifferent</c:v>
                </c:pt>
                <c:pt idx="2">
                  <c:v>Right Direction</c:v>
                </c:pt>
              </c:strCache>
            </c:strRef>
          </c:cat>
          <c:val>
            <c:numRef>
              <c:f>Sheet5!$C$7:$C$9</c:f>
              <c:numCache>
                <c:formatCode>General</c:formatCode>
                <c:ptCount val="3"/>
                <c:pt idx="0">
                  <c:v>305</c:v>
                </c:pt>
                <c:pt idx="1">
                  <c:v>258</c:v>
                </c:pt>
                <c:pt idx="2">
                  <c:v>186</c:v>
                </c:pt>
              </c:numCache>
            </c:numRef>
          </c:val>
          <c:extLst>
            <c:ext xmlns:c16="http://schemas.microsoft.com/office/drawing/2014/chart" uri="{C3380CC4-5D6E-409C-BE32-E72D297353CC}">
              <c16:uniqueId val="{00000006-AF4B-4D5A-BD50-B92D9B2368DA}"/>
            </c:ext>
          </c:extLst>
        </c:ser>
        <c:dLbls>
          <c:showLegendKey val="0"/>
          <c:showVal val="0"/>
          <c:showCatName val="0"/>
          <c:showSerName val="0"/>
          <c:showPercent val="0"/>
          <c:showBubbleSize val="0"/>
          <c:showLeaderLines val="0"/>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Overall</a:t>
            </a:r>
            <a:r>
              <a:rPr lang="en-US" baseline="0" dirty="0"/>
              <a:t> Feeling of Safety</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Sheet6!$B$5</c:f>
              <c:strCache>
                <c:ptCount val="1"/>
                <c:pt idx="0">
                  <c:v>Safe</c:v>
                </c:pt>
              </c:strCache>
            </c:strRef>
          </c:tx>
          <c:spPr>
            <a:solidFill>
              <a:srgbClr val="00B050"/>
            </a:solidFill>
            <a:ln>
              <a:noFill/>
            </a:ln>
            <a:effectLst/>
          </c:spPr>
          <c:invertIfNegative val="0"/>
          <c:val>
            <c:numRef>
              <c:f>Sheet6!$C$5</c:f>
              <c:numCache>
                <c:formatCode>General</c:formatCode>
                <c:ptCount val="1"/>
                <c:pt idx="0">
                  <c:v>590</c:v>
                </c:pt>
              </c:numCache>
            </c:numRef>
          </c:val>
          <c:extLst>
            <c:ext xmlns:c16="http://schemas.microsoft.com/office/drawing/2014/chart" uri="{C3380CC4-5D6E-409C-BE32-E72D297353CC}">
              <c16:uniqueId val="{00000000-0DD8-4B1A-800D-80EA5A5D9F14}"/>
            </c:ext>
          </c:extLst>
        </c:ser>
        <c:ser>
          <c:idx val="1"/>
          <c:order val="1"/>
          <c:tx>
            <c:strRef>
              <c:f>Sheet6!$B$6</c:f>
              <c:strCache>
                <c:ptCount val="1"/>
                <c:pt idx="0">
                  <c:v>Neutral</c:v>
                </c:pt>
              </c:strCache>
            </c:strRef>
          </c:tx>
          <c:spPr>
            <a:solidFill>
              <a:srgbClr val="FFC000"/>
            </a:solidFill>
            <a:ln>
              <a:noFill/>
            </a:ln>
            <a:effectLst/>
          </c:spPr>
          <c:invertIfNegative val="0"/>
          <c:val>
            <c:numRef>
              <c:f>Sheet6!$C$6</c:f>
              <c:numCache>
                <c:formatCode>General</c:formatCode>
                <c:ptCount val="1"/>
                <c:pt idx="0">
                  <c:v>136</c:v>
                </c:pt>
              </c:numCache>
            </c:numRef>
          </c:val>
          <c:extLst>
            <c:ext xmlns:c16="http://schemas.microsoft.com/office/drawing/2014/chart" uri="{C3380CC4-5D6E-409C-BE32-E72D297353CC}">
              <c16:uniqueId val="{00000001-0DD8-4B1A-800D-80EA5A5D9F14}"/>
            </c:ext>
          </c:extLst>
        </c:ser>
        <c:ser>
          <c:idx val="2"/>
          <c:order val="2"/>
          <c:tx>
            <c:strRef>
              <c:f>Sheet6!$B$7</c:f>
              <c:strCache>
                <c:ptCount val="1"/>
                <c:pt idx="0">
                  <c:v>Unsafe</c:v>
                </c:pt>
              </c:strCache>
            </c:strRef>
          </c:tx>
          <c:spPr>
            <a:solidFill>
              <a:srgbClr val="C00000"/>
            </a:solidFill>
            <a:ln>
              <a:noFill/>
            </a:ln>
            <a:effectLst/>
          </c:spPr>
          <c:invertIfNegative val="0"/>
          <c:val>
            <c:numRef>
              <c:f>Sheet6!$C$7</c:f>
              <c:numCache>
                <c:formatCode>General</c:formatCode>
                <c:ptCount val="1"/>
                <c:pt idx="0">
                  <c:v>23</c:v>
                </c:pt>
              </c:numCache>
            </c:numRef>
          </c:val>
          <c:extLst>
            <c:ext xmlns:c16="http://schemas.microsoft.com/office/drawing/2014/chart" uri="{C3380CC4-5D6E-409C-BE32-E72D297353CC}">
              <c16:uniqueId val="{00000002-0DD8-4B1A-800D-80EA5A5D9F14}"/>
            </c:ext>
          </c:extLst>
        </c:ser>
        <c:dLbls>
          <c:showLegendKey val="0"/>
          <c:showVal val="0"/>
          <c:showCatName val="0"/>
          <c:showSerName val="0"/>
          <c:showPercent val="0"/>
          <c:showBubbleSize val="0"/>
        </c:dLbls>
        <c:gapWidth val="150"/>
        <c:overlap val="100"/>
        <c:axId val="1629131680"/>
        <c:axId val="1629133600"/>
      </c:barChart>
      <c:catAx>
        <c:axId val="1629131680"/>
        <c:scaling>
          <c:orientation val="minMax"/>
        </c:scaling>
        <c:delete val="1"/>
        <c:axPos val="l"/>
        <c:numFmt formatCode="General" sourceLinked="1"/>
        <c:majorTickMark val="none"/>
        <c:minorTickMark val="none"/>
        <c:tickLblPos val="nextTo"/>
        <c:crossAx val="1629133600"/>
        <c:crosses val="autoZero"/>
        <c:auto val="1"/>
        <c:lblAlgn val="ctr"/>
        <c:lblOffset val="100"/>
        <c:noMultiLvlLbl val="0"/>
      </c:catAx>
      <c:valAx>
        <c:axId val="16291336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31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Quality</a:t>
            </a:r>
            <a:r>
              <a:rPr lang="en-US" baseline="0" dirty="0"/>
              <a:t> of SPD Services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Sheet6!$B$26</c:f>
              <c:strCache>
                <c:ptCount val="1"/>
                <c:pt idx="0">
                  <c:v>Good</c:v>
                </c:pt>
              </c:strCache>
            </c:strRef>
          </c:tx>
          <c:spPr>
            <a:solidFill>
              <a:srgbClr val="00B050"/>
            </a:solidFill>
            <a:ln>
              <a:noFill/>
            </a:ln>
            <a:effectLst/>
          </c:spPr>
          <c:invertIfNegative val="0"/>
          <c:val>
            <c:numRef>
              <c:f>Sheet6!$C$26</c:f>
              <c:numCache>
                <c:formatCode>General</c:formatCode>
                <c:ptCount val="1"/>
                <c:pt idx="0">
                  <c:v>516</c:v>
                </c:pt>
              </c:numCache>
            </c:numRef>
          </c:val>
          <c:extLst>
            <c:ext xmlns:c16="http://schemas.microsoft.com/office/drawing/2014/chart" uri="{C3380CC4-5D6E-409C-BE32-E72D297353CC}">
              <c16:uniqueId val="{00000000-E997-4B60-A220-7C0354DDE596}"/>
            </c:ext>
          </c:extLst>
        </c:ser>
        <c:ser>
          <c:idx val="1"/>
          <c:order val="1"/>
          <c:tx>
            <c:strRef>
              <c:f>Sheet6!$B$27</c:f>
              <c:strCache>
                <c:ptCount val="1"/>
                <c:pt idx="0">
                  <c:v>Fair</c:v>
                </c:pt>
              </c:strCache>
            </c:strRef>
          </c:tx>
          <c:spPr>
            <a:solidFill>
              <a:srgbClr val="FFC000"/>
            </a:solidFill>
            <a:ln>
              <a:noFill/>
            </a:ln>
            <a:effectLst/>
          </c:spPr>
          <c:invertIfNegative val="0"/>
          <c:val>
            <c:numRef>
              <c:f>Sheet6!$C$27</c:f>
              <c:numCache>
                <c:formatCode>General</c:formatCode>
                <c:ptCount val="1"/>
                <c:pt idx="0">
                  <c:v>140</c:v>
                </c:pt>
              </c:numCache>
            </c:numRef>
          </c:val>
          <c:extLst>
            <c:ext xmlns:c16="http://schemas.microsoft.com/office/drawing/2014/chart" uri="{C3380CC4-5D6E-409C-BE32-E72D297353CC}">
              <c16:uniqueId val="{00000001-E997-4B60-A220-7C0354DDE596}"/>
            </c:ext>
          </c:extLst>
        </c:ser>
        <c:ser>
          <c:idx val="2"/>
          <c:order val="2"/>
          <c:tx>
            <c:strRef>
              <c:f>Sheet6!$B$28</c:f>
              <c:strCache>
                <c:ptCount val="1"/>
                <c:pt idx="0">
                  <c:v>Bad</c:v>
                </c:pt>
              </c:strCache>
            </c:strRef>
          </c:tx>
          <c:spPr>
            <a:solidFill>
              <a:srgbClr val="C00000"/>
            </a:solidFill>
            <a:ln>
              <a:noFill/>
            </a:ln>
            <a:effectLst/>
          </c:spPr>
          <c:invertIfNegative val="0"/>
          <c:val>
            <c:numRef>
              <c:f>Sheet6!$C$28</c:f>
              <c:numCache>
                <c:formatCode>General</c:formatCode>
                <c:ptCount val="1"/>
                <c:pt idx="0">
                  <c:v>47</c:v>
                </c:pt>
              </c:numCache>
            </c:numRef>
          </c:val>
          <c:extLst>
            <c:ext xmlns:c16="http://schemas.microsoft.com/office/drawing/2014/chart" uri="{C3380CC4-5D6E-409C-BE32-E72D297353CC}">
              <c16:uniqueId val="{00000002-E997-4B60-A220-7C0354DDE596}"/>
            </c:ext>
          </c:extLst>
        </c:ser>
        <c:dLbls>
          <c:showLegendKey val="0"/>
          <c:showVal val="0"/>
          <c:showCatName val="0"/>
          <c:showSerName val="0"/>
          <c:showPercent val="0"/>
          <c:showBubbleSize val="0"/>
        </c:dLbls>
        <c:gapWidth val="150"/>
        <c:overlap val="100"/>
        <c:axId val="1560319344"/>
        <c:axId val="1560315504"/>
      </c:barChart>
      <c:catAx>
        <c:axId val="1560319344"/>
        <c:scaling>
          <c:orientation val="minMax"/>
        </c:scaling>
        <c:delete val="1"/>
        <c:axPos val="l"/>
        <c:numFmt formatCode="General" sourceLinked="1"/>
        <c:majorTickMark val="none"/>
        <c:minorTickMark val="none"/>
        <c:tickLblPos val="nextTo"/>
        <c:crossAx val="1560315504"/>
        <c:crosses val="autoZero"/>
        <c:auto val="1"/>
        <c:lblAlgn val="ctr"/>
        <c:lblOffset val="100"/>
        <c:noMultiLvlLbl val="0"/>
      </c:catAx>
      <c:valAx>
        <c:axId val="15603155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0319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Value of Red/Speed Light Camera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percentStacked"/>
        <c:varyColors val="0"/>
        <c:ser>
          <c:idx val="0"/>
          <c:order val="0"/>
          <c:tx>
            <c:strRef>
              <c:f>Sheet6!$B$46</c:f>
              <c:strCache>
                <c:ptCount val="1"/>
                <c:pt idx="0">
                  <c:v>Not Valuable</c:v>
                </c:pt>
              </c:strCache>
            </c:strRef>
          </c:tx>
          <c:spPr>
            <a:solidFill>
              <a:srgbClr val="C00000"/>
            </a:solidFill>
            <a:ln>
              <a:noFill/>
            </a:ln>
            <a:effectLst/>
          </c:spPr>
          <c:invertIfNegative val="0"/>
          <c:val>
            <c:numRef>
              <c:f>Sheet6!$C$46</c:f>
              <c:numCache>
                <c:formatCode>General</c:formatCode>
                <c:ptCount val="1"/>
                <c:pt idx="0">
                  <c:v>254</c:v>
                </c:pt>
              </c:numCache>
            </c:numRef>
          </c:val>
          <c:extLst>
            <c:ext xmlns:c16="http://schemas.microsoft.com/office/drawing/2014/chart" uri="{C3380CC4-5D6E-409C-BE32-E72D297353CC}">
              <c16:uniqueId val="{00000000-7A65-45DD-ABBA-3A228F8D5D93}"/>
            </c:ext>
          </c:extLst>
        </c:ser>
        <c:ser>
          <c:idx val="1"/>
          <c:order val="1"/>
          <c:tx>
            <c:strRef>
              <c:f>Sheet6!$B$47</c:f>
              <c:strCache>
                <c:ptCount val="1"/>
                <c:pt idx="0">
                  <c:v>Somewhat Valuable</c:v>
                </c:pt>
              </c:strCache>
            </c:strRef>
          </c:tx>
          <c:spPr>
            <a:solidFill>
              <a:srgbClr val="FFC000"/>
            </a:solidFill>
            <a:ln>
              <a:noFill/>
            </a:ln>
            <a:effectLst/>
          </c:spPr>
          <c:invertIfNegative val="0"/>
          <c:val>
            <c:numRef>
              <c:f>Sheet6!$C$47</c:f>
              <c:numCache>
                <c:formatCode>General</c:formatCode>
                <c:ptCount val="1"/>
                <c:pt idx="0">
                  <c:v>177</c:v>
                </c:pt>
              </c:numCache>
            </c:numRef>
          </c:val>
          <c:extLst>
            <c:ext xmlns:c16="http://schemas.microsoft.com/office/drawing/2014/chart" uri="{C3380CC4-5D6E-409C-BE32-E72D297353CC}">
              <c16:uniqueId val="{00000001-7A65-45DD-ABBA-3A228F8D5D93}"/>
            </c:ext>
          </c:extLst>
        </c:ser>
        <c:ser>
          <c:idx val="2"/>
          <c:order val="2"/>
          <c:tx>
            <c:strRef>
              <c:f>Sheet6!$B$48</c:f>
              <c:strCache>
                <c:ptCount val="1"/>
                <c:pt idx="0">
                  <c:v>Very Valuable</c:v>
                </c:pt>
              </c:strCache>
            </c:strRef>
          </c:tx>
          <c:spPr>
            <a:solidFill>
              <a:srgbClr val="00B050"/>
            </a:solidFill>
            <a:ln>
              <a:noFill/>
            </a:ln>
            <a:effectLst/>
          </c:spPr>
          <c:invertIfNegative val="0"/>
          <c:val>
            <c:numRef>
              <c:f>Sheet6!$C$48</c:f>
              <c:numCache>
                <c:formatCode>General</c:formatCode>
                <c:ptCount val="1"/>
                <c:pt idx="0">
                  <c:v>258</c:v>
                </c:pt>
              </c:numCache>
            </c:numRef>
          </c:val>
          <c:extLst>
            <c:ext xmlns:c16="http://schemas.microsoft.com/office/drawing/2014/chart" uri="{C3380CC4-5D6E-409C-BE32-E72D297353CC}">
              <c16:uniqueId val="{00000002-7A65-45DD-ABBA-3A228F8D5D93}"/>
            </c:ext>
          </c:extLst>
        </c:ser>
        <c:dLbls>
          <c:showLegendKey val="0"/>
          <c:showVal val="0"/>
          <c:showCatName val="0"/>
          <c:showSerName val="0"/>
          <c:showPercent val="0"/>
          <c:showBubbleSize val="0"/>
        </c:dLbls>
        <c:gapWidth val="150"/>
        <c:overlap val="100"/>
        <c:axId val="1629178240"/>
        <c:axId val="1629161920"/>
      </c:barChart>
      <c:catAx>
        <c:axId val="1629178240"/>
        <c:scaling>
          <c:orientation val="minMax"/>
        </c:scaling>
        <c:delete val="1"/>
        <c:axPos val="l"/>
        <c:numFmt formatCode="General" sourceLinked="1"/>
        <c:majorTickMark val="none"/>
        <c:minorTickMark val="none"/>
        <c:tickLblPos val="nextTo"/>
        <c:crossAx val="1629161920"/>
        <c:crosses val="autoZero"/>
        <c:auto val="1"/>
        <c:lblAlgn val="ctr"/>
        <c:lblOffset val="100"/>
        <c:noMultiLvlLbl val="0"/>
      </c:catAx>
      <c:valAx>
        <c:axId val="1629161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29178240"/>
        <c:crosses val="autoZero"/>
        <c:crossBetween val="between"/>
      </c:valAx>
      <c:spPr>
        <a:noFill/>
        <a:ln>
          <a:noFill/>
        </a:ln>
        <a:effectLst/>
      </c:spPr>
    </c:plotArea>
    <c:legend>
      <c:legendPos val="b"/>
      <c:layout>
        <c:manualLayout>
          <c:xMode val="edge"/>
          <c:yMode val="edge"/>
          <c:x val="6.8623510660655362E-2"/>
          <c:y val="0.86498132120664095"/>
          <c:w val="0.83677694719246654"/>
          <c:h val="8.631362390749193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Sheet12!$A$2:$A$11</cx:f>
        <cx:lvl ptCount="10">
          <cx:pt idx="0">High Utility Costs</cx:pt>
          <cx:pt idx="1">Rapid Growth / Over-Development</cx:pt>
          <cx:pt idx="2">Traffic &amp; Roads</cx:pt>
          <cx:pt idx="3">Infrastructure Mismanagement</cx:pt>
          <cx:pt idx="4">Loss of Small-Town Feel</cx:pt>
          <cx:pt idx="5">Community Pool Needs</cx:pt>
          <cx:pt idx="6">Shopping &amp; Dining Variety</cx:pt>
          <cx:pt idx="7">School System Issues</cx:pt>
          <cx:pt idx="8">Homelessness &amp; Crime</cx:pt>
          <cx:pt idx="9">Community Social Environment</cx:pt>
        </cx:lvl>
      </cx:strDim>
      <cx:numDim type="val">
        <cx:f>Sheet12!$B$2:$B$11</cx:f>
        <cx:lvl ptCount="10" formatCode="General">
          <cx:pt idx="0">48</cx:pt>
          <cx:pt idx="1">42</cx:pt>
          <cx:pt idx="2">34</cx:pt>
          <cx:pt idx="3">28</cx:pt>
          <cx:pt idx="4">24</cx:pt>
          <cx:pt idx="5">21</cx:pt>
          <cx:pt idx="6">19</cx:pt>
          <cx:pt idx="7">17</cx:pt>
          <cx:pt idx="8">15</cx:pt>
          <cx:pt idx="9">14</cx:pt>
        </cx:lvl>
      </cx:numDim>
    </cx:data>
  </cx:chartData>
  <cx:chart>
    <cx:plotArea>
      <cx:plotAreaRegion>
        <cx:series layoutId="clusteredColumn" uniqueId="{D34AC8CF-EEE4-44C9-B0B0-9A2E868A16ED}">
          <cx:dataLabels>
            <cx:visibility seriesName="0" categoryName="0" value="1"/>
          </cx:dataLabels>
          <cx:dataId val="0"/>
          <cx:layoutPr>
            <cx:aggregation/>
          </cx:layoutPr>
          <cx:axisId val="1"/>
        </cx:series>
        <cx:series layoutId="paretoLine" ownerIdx="0" uniqueId="{74F93578-BA20-42C1-9F78-ABB04DA8A7B3}">
          <cx:axisId val="2"/>
        </cx:series>
      </cx:plotAreaRegion>
      <cx:axis id="0">
        <cx:catScaling gapWidth="0"/>
        <cx:tickLabels/>
        <cx:txPr>
          <a:bodyPr spcFirstLastPara="1" vertOverflow="ellipsis" horzOverflow="overflow" wrap="square" lIns="0" tIns="0" rIns="0" bIns="0" anchor="ctr" anchorCtr="1"/>
          <a:lstStyle/>
          <a:p>
            <a:pPr algn="ctr" rtl="0">
              <a:defRPr sz="800" spc="0" baseline="0">
                <a:latin typeface="Times New Roman" panose="02020603050405020304" pitchFamily="18" charset="0"/>
              </a:defRPr>
            </a:pPr>
            <a:endParaRPr lang="en-US" sz="800" b="0" i="0" u="none" strike="noStrike" spc="0" baseline="0">
              <a:solidFill>
                <a:srgbClr val="000000">
                  <a:lumMod val="65000"/>
                  <a:lumOff val="35000"/>
                </a:srgbClr>
              </a:solidFill>
              <a:latin typeface="Times New Roman" panose="02020603050405020304" pitchFamily="18" charset="0"/>
            </a:endParaRPr>
          </a:p>
        </cx:txPr>
      </cx:axis>
      <cx:axis id="1">
        <cx:valScaling/>
        <cx:majorGridlines/>
        <cx:tickLabels/>
      </cx:axis>
      <cx:axis id="2">
        <cx:valScaling max="1" min="0"/>
        <cx:units unit="percentage"/>
        <cx:tickLabels/>
      </cx:axis>
    </cx:plotArea>
  </cx:chart>
  <cx:spPr>
    <a:solidFill>
      <a:schemeClr val="bg1"/>
    </a:solidFill>
  </cx:spPr>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Sheet12!$A$31:$A$40</cx:f>
        <cx:lvl ptCount="10">
          <cx:pt idx="0">Traffic &amp; Speeding Enforcement</cx:pt>
          <cx:pt idx="1">Running Red Lights / Stop Signs</cx:pt>
          <cx:pt idx="2">Opposition to Traffic Cameras</cx:pt>
          <cx:pt idx="3">Homelessness / Transient Concerns</cx:pt>
          <cx:pt idx="4">Intersection &amp; Infrastructure Issues</cx:pt>
          <cx:pt idx="5">Pedestrian &amp; Crosswalk Safety</cx:pt>
          <cx:pt idx="6">Drugs &amp; Substance Use</cx:pt>
          <cx:pt idx="7">Code Enforcement Issues</cx:pt>
          <cx:pt idx="8">Property Crime &amp; Theft</cx:pt>
          <cx:pt idx="9">School &amp; E-bike Safety</cx:pt>
        </cx:lvl>
      </cx:strDim>
      <cx:numDim type="val">
        <cx:f>Sheet12!$B$31:$B$40</cx:f>
        <cx:lvl ptCount="10" formatCode="General">
          <cx:pt idx="0">62</cx:pt>
          <cx:pt idx="1">38</cx:pt>
          <cx:pt idx="2">34</cx:pt>
          <cx:pt idx="3">24</cx:pt>
          <cx:pt idx="4">22</cx:pt>
          <cx:pt idx="5">21</cx:pt>
          <cx:pt idx="6">18</cx:pt>
          <cx:pt idx="7">15</cx:pt>
          <cx:pt idx="8">12</cx:pt>
          <cx:pt idx="9">11</cx:pt>
        </cx:lvl>
      </cx:numDim>
    </cx:data>
  </cx:chartData>
  <cx:chart>
    <cx:plotArea>
      <cx:plotAreaRegion>
        <cx:series layoutId="clusteredColumn" uniqueId="{EEF7A023-ADDC-4234-8983-2641716E9A2D}">
          <cx:dataId val="0"/>
          <cx:layoutPr>
            <cx:aggregation/>
          </cx:layoutPr>
          <cx:axisId val="1"/>
        </cx:series>
        <cx:series layoutId="paretoLine" ownerIdx="0" uniqueId="{A867535C-3CBF-4FE0-B465-66A9D5D61615}">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Sheet12!$A$63:$A$72</cx:f>
        <cx:lvl ptCount="10">
          <cx:pt idx="0">High Utility Costs</cx:pt>
          <cx:pt idx="1">Infrastructure &amp; Sewer</cx:pt>
          <cx:pt idx="2">Over-Development / Density</cx:pt>
          <cx:pt idx="3">Traffic &amp; Road Conditions</cx:pt>
          <cx:pt idx="4">Retail &amp; Grocery Variety</cx:pt>
          <cx:pt idx="5">Dining &amp; Entertainment Quality</cx:pt>
          <cx:pt idx="6">Housing Costs &amp; Property Tax</cx:pt>
          <cx:pt idx="7">Medical Facility Needs</cx:pt>
          <cx:pt idx="8">Job &amp; Career Opportunities</cx:pt>
          <cx:pt idx="9">Vacant Building / Revitalization</cx:pt>
        </cx:lvl>
      </cx:strDim>
      <cx:numDim type="val">
        <cx:f>Sheet12!$B$63:$B$72</cx:f>
        <cx:lvl ptCount="10" formatCode="General">
          <cx:pt idx="0">42</cx:pt>
          <cx:pt idx="1">24</cx:pt>
          <cx:pt idx="2">22</cx:pt>
          <cx:pt idx="3">18</cx:pt>
          <cx:pt idx="4">17</cx:pt>
          <cx:pt idx="5">15</cx:pt>
          <cx:pt idx="6">14</cx:pt>
          <cx:pt idx="7">11</cx:pt>
          <cx:pt idx="8">10</cx:pt>
          <cx:pt idx="9">9</cx:pt>
        </cx:lvl>
      </cx:numDim>
    </cx:data>
  </cx:chartData>
  <cx:chart>
    <cx:plotArea>
      <cx:plotAreaRegion>
        <cx:series layoutId="clusteredColumn" uniqueId="{690D99CD-A8B4-400D-9ECA-9C0D574CBE3E}">
          <cx:dataId val="0"/>
          <cx:layoutPr>
            <cx:aggregation/>
          </cx:layoutPr>
          <cx:axisId val="1"/>
        </cx:series>
        <cx:series layoutId="paretoLine" ownerIdx="0" uniqueId="{EAB48805-76E0-4646-99E3-CA0618B0B108}">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hartEx4.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Sheet12!$A$83:$A$87</cx:f>
        <cx:lvl ptCount="5">
          <cx:pt idx="0">Sidewalks/Biking/Crosswalks</cx:pt>
          <cx:pt idx="1">Traffic Congestion</cx:pt>
          <cx:pt idx="2">Safety &amp; Homelessness</cx:pt>
          <cx:pt idx="3">Transit Inconvenience</cx:pt>
          <cx:pt idx="4">Transit Spending / Low Ridership</cx:pt>
        </cx:lvl>
      </cx:strDim>
      <cx:numDim type="val">
        <cx:f>Sheet12!$B$83:$B$87</cx:f>
        <cx:lvl ptCount="5" formatCode="General">
          <cx:pt idx="0">28</cx:pt>
          <cx:pt idx="1">18</cx:pt>
          <cx:pt idx="2">16</cx:pt>
          <cx:pt idx="3">15</cx:pt>
          <cx:pt idx="4">14</cx:pt>
        </cx:lvl>
      </cx:numDim>
    </cx:data>
  </cx:chartData>
  <cx:chart>
    <cx:plotArea>
      <cx:plotAreaRegion>
        <cx:series layoutId="clusteredColumn" uniqueId="{DF94FC89-313F-41AB-BD67-7CBC578C9A47}">
          <cx:dataId val="0"/>
          <cx:layoutPr>
            <cx:aggregation/>
          </cx:layoutPr>
          <cx:axisId val="1"/>
        </cx:series>
        <cx:series layoutId="paretoLine" ownerIdx="0" uniqueId="{2F448F79-8F83-40A9-A91B-ABDAB886883F}">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hartEx5.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Sheet12!$A$99:$A$103</cx:f>
        <cx:lvl ptCount="5">
          <cx:pt idx="0">Public Pool</cx:pt>
          <cx:pt idx="1">Homelessness, Safety</cx:pt>
          <cx:pt idx="2">Sport Fields &amp; Courts</cx:pt>
          <cx:pt idx="3">Park &amp; Trail Maintenance</cx:pt>
          <cx:pt idx="4">Expanding Walking Paths</cx:pt>
        </cx:lvl>
      </cx:strDim>
      <cx:numDim type="val">
        <cx:f>Sheet12!$B$99:$B$103</cx:f>
        <cx:lvl ptCount="5" formatCode="General">
          <cx:pt idx="0">32</cx:pt>
          <cx:pt idx="1">29</cx:pt>
          <cx:pt idx="2">24</cx:pt>
          <cx:pt idx="3">21</cx:pt>
          <cx:pt idx="4">18</cx:pt>
        </cx:lvl>
      </cx:numDim>
    </cx:data>
  </cx:chartData>
  <cx:chart>
    <cx:plotArea>
      <cx:plotAreaRegion>
        <cx:series layoutId="clusteredColumn" uniqueId="{5F8DCA80-76C5-4BC5-A8F5-039EDE288D8C}">
          <cx:dataId val="0"/>
          <cx:layoutPr>
            <cx:aggregation/>
          </cx:layoutPr>
          <cx:axisId val="1"/>
        </cx:series>
        <cx:series layoutId="paretoLine" ownerIdx="0" uniqueId="{38663410-0FA0-4D2F-9D5E-DEE50D366F1D}">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hartEx6.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Sheet12!$A$107:$A$111</cx:f>
        <cx:lvl ptCount="5">
          <cx:pt idx="0">Praise for Staff / Quality</cx:pt>
          <cx:pt idx="1">Parking &amp; Accessibility Issues</cx:pt>
          <cx:pt idx="2">Children &amp; Youth Program Support</cx:pt>
          <cx:pt idx="3">Digital Service/App Complaints</cx:pt>
          <cx:pt idx="4">Safety and Homelessness Concerns</cx:pt>
        </cx:lvl>
      </cx:strDim>
      <cx:numDim type="val">
        <cx:f>Sheet12!$B$107:$B$111</cx:f>
        <cx:lvl ptCount="5" formatCode="General">
          <cx:pt idx="0">32</cx:pt>
          <cx:pt idx="1">18</cx:pt>
          <cx:pt idx="2">16</cx:pt>
          <cx:pt idx="3">14</cx:pt>
          <cx:pt idx="4">12</cx:pt>
        </cx:lvl>
      </cx:numDim>
    </cx:data>
  </cx:chartData>
  <cx:chart>
    <cx:plotArea>
      <cx:plotAreaRegion>
        <cx:series layoutId="clusteredColumn" uniqueId="{F39A84B2-7458-44D4-8EBF-A0103032B71C}">
          <cx:dataId val="0"/>
          <cx:layoutPr>
            <cx:aggregation/>
          </cx:layoutPr>
          <cx:axisId val="1"/>
        </cx:series>
        <cx:series layoutId="paretoLine" ownerIdx="0" uniqueId="{50B0F267-03B9-484B-B327-2BB88B73A33E}">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hartEx7.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Sheet12!$A$124:$A$128</cx:f>
        <cx:lvl ptCount="5">
          <cx:pt idx="0">Feelings of Being Ignored</cx:pt>
          <cx:pt idx="1">Meeting Announcement &amp; Schedule Issues</cx:pt>
          <cx:pt idx="2">Newsletter Awareness</cx:pt>
          <cx:pt idx="3">Growth &amp; Infrastructure Concerns</cx:pt>
          <cx:pt idx="4">Digital/Social Media Engagement Needs</cx:pt>
        </cx:lvl>
      </cx:strDim>
      <cx:numDim type="val">
        <cx:f>Sheet12!$B$124:$B$128</cx:f>
        <cx:lvl ptCount="5" formatCode="General">
          <cx:pt idx="0">24</cx:pt>
          <cx:pt idx="1">18</cx:pt>
          <cx:pt idx="2">16</cx:pt>
          <cx:pt idx="3">15</cx:pt>
          <cx:pt idx="4">14</cx:pt>
        </cx:lvl>
      </cx:numDim>
    </cx:data>
  </cx:chartData>
  <cx:chart>
    <cx:plotArea>
      <cx:plotAreaRegion>
        <cx:series layoutId="clusteredColumn" uniqueId="{9567575E-F6BE-40DC-8041-B2260C46FDAD}">
          <cx:dataId val="0"/>
          <cx:layoutPr>
            <cx:aggregation/>
          </cx:layoutPr>
          <cx:axisId val="1"/>
        </cx:series>
        <cx:series layoutId="paretoLine" ownerIdx="0" uniqueId="{EF3C1ABA-8583-476A-AAB2-4FF0D9D92357}">
          <cx:axisId val="2"/>
        </cx:series>
      </cx:plotAreaRegion>
      <cx:axis id="0">
        <cx:catScaling gapWidth="0"/>
        <cx:tickLabels/>
      </cx:axis>
      <cx:axis id="1">
        <cx:valScaling/>
        <cx:majorGridlines/>
        <cx:tickLabels/>
      </cx:axis>
      <cx:axis id="2">
        <cx:valScaling max="1" min="0"/>
        <cx:units unit="percentage"/>
        <cx:tickLabels/>
      </cx:axis>
    </cx:plotArea>
  </cx:chart>
  <cx:spPr>
    <a:solidFill>
      <a:schemeClr val="bg1"/>
    </a:solidFill>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4.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6" Type="http://schemas.openxmlformats.org/officeDocument/2006/relationships/image" Target="../media/image17.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6" Type="http://schemas.openxmlformats.org/officeDocument/2006/relationships/image" Target="../media/image17.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5E3AE6-30BD-4666-8E5E-BAE6E53FD63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9CC393BC-2840-4931-8647-AE5C5E225426}">
      <dgm:prSet/>
      <dgm:spPr/>
      <dgm:t>
        <a:bodyPr/>
        <a:lstStyle/>
        <a:p>
          <a:r>
            <a:rPr lang="en-US" b="1" dirty="0"/>
            <a:t>89 Questions</a:t>
          </a:r>
        </a:p>
      </dgm:t>
    </dgm:pt>
    <dgm:pt modelId="{BAAF57B4-F472-4B78-87BE-15911DE136B1}" type="parTrans" cxnId="{0AE6DC3D-901E-406B-AEFE-A403FFDD1DF4}">
      <dgm:prSet/>
      <dgm:spPr/>
      <dgm:t>
        <a:bodyPr/>
        <a:lstStyle/>
        <a:p>
          <a:endParaRPr lang="en-US"/>
        </a:p>
      </dgm:t>
    </dgm:pt>
    <dgm:pt modelId="{C8AFEA64-391D-4315-9DEB-5A67FB3AE5E8}" type="sibTrans" cxnId="{0AE6DC3D-901E-406B-AEFE-A403FFDD1DF4}">
      <dgm:prSet/>
      <dgm:spPr/>
      <dgm:t>
        <a:bodyPr/>
        <a:lstStyle/>
        <a:p>
          <a:endParaRPr lang="en-US"/>
        </a:p>
      </dgm:t>
    </dgm:pt>
    <dgm:pt modelId="{99C46166-3B05-4411-897C-9ED35E5CA800}">
      <dgm:prSet/>
      <dgm:spPr/>
      <dgm:t>
        <a:bodyPr/>
        <a:lstStyle/>
        <a:p>
          <a:r>
            <a:rPr lang="en-US" b="1" dirty="0"/>
            <a:t>77% Completion Rate</a:t>
          </a:r>
        </a:p>
      </dgm:t>
    </dgm:pt>
    <dgm:pt modelId="{175C0FFC-9E37-4537-B58C-6C9FE8C2D701}" type="parTrans" cxnId="{BE05AFC8-7EFB-4C1A-B241-310FD723D62F}">
      <dgm:prSet/>
      <dgm:spPr/>
      <dgm:t>
        <a:bodyPr/>
        <a:lstStyle/>
        <a:p>
          <a:endParaRPr lang="en-US"/>
        </a:p>
      </dgm:t>
    </dgm:pt>
    <dgm:pt modelId="{20B856E6-5B7D-483F-A1C4-167C6526C795}" type="sibTrans" cxnId="{BE05AFC8-7EFB-4C1A-B241-310FD723D62F}">
      <dgm:prSet/>
      <dgm:spPr/>
      <dgm:t>
        <a:bodyPr/>
        <a:lstStyle/>
        <a:p>
          <a:endParaRPr lang="en-US"/>
        </a:p>
      </dgm:t>
    </dgm:pt>
    <dgm:pt modelId="{1431BA05-A504-430D-81CB-B61BC2E30176}">
      <dgm:prSet/>
      <dgm:spPr/>
      <dgm:t>
        <a:bodyPr/>
        <a:lstStyle/>
        <a:p>
          <a:r>
            <a:rPr lang="en-US" b="1" dirty="0"/>
            <a:t>21 Minute Average Survey Time</a:t>
          </a:r>
        </a:p>
      </dgm:t>
    </dgm:pt>
    <dgm:pt modelId="{99AE75D0-B8C7-4E95-BF54-2937A90E8EB3}" type="parTrans" cxnId="{45665A05-1E7A-4777-AB53-154620DDB095}">
      <dgm:prSet/>
      <dgm:spPr/>
      <dgm:t>
        <a:bodyPr/>
        <a:lstStyle/>
        <a:p>
          <a:endParaRPr lang="en-US"/>
        </a:p>
      </dgm:t>
    </dgm:pt>
    <dgm:pt modelId="{4F762700-B785-44E1-9E94-2D223385F68E}" type="sibTrans" cxnId="{45665A05-1E7A-4777-AB53-154620DDB095}">
      <dgm:prSet/>
      <dgm:spPr/>
      <dgm:t>
        <a:bodyPr/>
        <a:lstStyle/>
        <a:p>
          <a:endParaRPr lang="en-US"/>
        </a:p>
      </dgm:t>
    </dgm:pt>
    <dgm:pt modelId="{5E03DAB2-7EC2-4926-80A3-8EA81C5B04F9}">
      <dgm:prSet/>
      <dgm:spPr/>
      <dgm:t>
        <a:bodyPr/>
        <a:lstStyle/>
        <a:p>
          <a:r>
            <a:rPr lang="en-US" b="1" dirty="0"/>
            <a:t>1824 Written-In Comments</a:t>
          </a:r>
        </a:p>
      </dgm:t>
    </dgm:pt>
    <dgm:pt modelId="{7E347943-D4CE-4177-A70E-5B1567D44D29}" type="parTrans" cxnId="{28339B6B-4FDE-43C9-8171-43D6DE7132F6}">
      <dgm:prSet/>
      <dgm:spPr/>
      <dgm:t>
        <a:bodyPr/>
        <a:lstStyle/>
        <a:p>
          <a:endParaRPr lang="en-US"/>
        </a:p>
      </dgm:t>
    </dgm:pt>
    <dgm:pt modelId="{E23CDBE5-7B45-4671-BB8C-69BC8C90958C}" type="sibTrans" cxnId="{28339B6B-4FDE-43C9-8171-43D6DE7132F6}">
      <dgm:prSet/>
      <dgm:spPr/>
      <dgm:t>
        <a:bodyPr/>
        <a:lstStyle/>
        <a:p>
          <a:endParaRPr lang="en-US"/>
        </a:p>
      </dgm:t>
    </dgm:pt>
    <dgm:pt modelId="{4CD45660-54E4-49A5-90FF-410570349C62}">
      <dgm:prSet/>
      <dgm:spPr/>
      <dgm:t>
        <a:bodyPr/>
        <a:lstStyle/>
        <a:p>
          <a:r>
            <a:rPr lang="en-US" b="1" dirty="0"/>
            <a:t>+/-4% at the 98% confidence level</a:t>
          </a:r>
        </a:p>
      </dgm:t>
    </dgm:pt>
    <dgm:pt modelId="{0E7739E3-767B-44CE-B3E2-C449EDB9058E}" type="parTrans" cxnId="{F962BD28-B5DC-4B51-91EE-48038921EF75}">
      <dgm:prSet/>
      <dgm:spPr/>
      <dgm:t>
        <a:bodyPr/>
        <a:lstStyle/>
        <a:p>
          <a:endParaRPr lang="en-US"/>
        </a:p>
      </dgm:t>
    </dgm:pt>
    <dgm:pt modelId="{C242FEB4-1CC6-40FD-A67E-25AB0328727B}" type="sibTrans" cxnId="{F962BD28-B5DC-4B51-91EE-48038921EF75}">
      <dgm:prSet/>
      <dgm:spPr/>
      <dgm:t>
        <a:bodyPr/>
        <a:lstStyle/>
        <a:p>
          <a:endParaRPr lang="en-US"/>
        </a:p>
      </dgm:t>
    </dgm:pt>
    <dgm:pt modelId="{066F1DE4-80ED-413A-8579-7071BB814BE9}">
      <dgm:prSet/>
      <dgm:spPr/>
      <dgm:t>
        <a:bodyPr/>
        <a:lstStyle/>
        <a:p>
          <a:r>
            <a:rPr lang="en-US" b="1" dirty="0"/>
            <a:t>1091 Total Responses</a:t>
          </a:r>
        </a:p>
      </dgm:t>
    </dgm:pt>
    <dgm:pt modelId="{CF432C9D-D7FE-4794-924C-E522409EB290}" type="parTrans" cxnId="{F5A6FAF8-95BC-4819-B96A-09795C907B57}">
      <dgm:prSet/>
      <dgm:spPr/>
      <dgm:t>
        <a:bodyPr/>
        <a:lstStyle/>
        <a:p>
          <a:endParaRPr lang="en-US"/>
        </a:p>
      </dgm:t>
    </dgm:pt>
    <dgm:pt modelId="{5A447294-E0AB-4E14-A18D-79AAD152FA43}" type="sibTrans" cxnId="{F5A6FAF8-95BC-4819-B96A-09795C907B57}">
      <dgm:prSet/>
      <dgm:spPr/>
      <dgm:t>
        <a:bodyPr/>
        <a:lstStyle/>
        <a:p>
          <a:endParaRPr lang="en-US"/>
        </a:p>
      </dgm:t>
    </dgm:pt>
    <dgm:pt modelId="{7C29C53C-59BF-4197-A711-EB3E2C794B73}">
      <dgm:prSet/>
      <dgm:spPr/>
      <dgm:t>
        <a:bodyPr/>
        <a:lstStyle/>
        <a:p>
          <a:r>
            <a:rPr lang="en-US" b="1" dirty="0"/>
            <a:t>797 Within City Limits</a:t>
          </a:r>
        </a:p>
      </dgm:t>
    </dgm:pt>
    <dgm:pt modelId="{26AA80E6-32D9-41F2-B2AC-46F0A4A8BC00}" type="parTrans" cxnId="{B592D4F1-EC76-4488-A125-41F31AB6E54E}">
      <dgm:prSet/>
      <dgm:spPr/>
      <dgm:t>
        <a:bodyPr/>
        <a:lstStyle/>
        <a:p>
          <a:endParaRPr lang="en-US"/>
        </a:p>
      </dgm:t>
    </dgm:pt>
    <dgm:pt modelId="{3BA599B8-3EC7-4D07-BD43-B067CC47289A}" type="sibTrans" cxnId="{B592D4F1-EC76-4488-A125-41F31AB6E54E}">
      <dgm:prSet/>
      <dgm:spPr/>
      <dgm:t>
        <a:bodyPr/>
        <a:lstStyle/>
        <a:p>
          <a:endParaRPr lang="en-US"/>
        </a:p>
      </dgm:t>
    </dgm:pt>
    <dgm:pt modelId="{B54092F2-74B3-49DB-AA1C-F7AD668B40E2}">
      <dgm:prSet/>
      <dgm:spPr/>
      <dgm:t>
        <a:bodyPr/>
        <a:lstStyle/>
        <a:p>
          <a:r>
            <a:rPr lang="en-US" b="1" dirty="0"/>
            <a:t>Open from Jan 26 to Feb 23</a:t>
          </a:r>
        </a:p>
      </dgm:t>
    </dgm:pt>
    <dgm:pt modelId="{217BF546-0807-4272-BA9E-6AF2F80EBE47}" type="parTrans" cxnId="{A5D5CFC5-AC31-421D-81E3-59E24DE38DB0}">
      <dgm:prSet/>
      <dgm:spPr/>
      <dgm:t>
        <a:bodyPr/>
        <a:lstStyle/>
        <a:p>
          <a:endParaRPr lang="en-US"/>
        </a:p>
      </dgm:t>
    </dgm:pt>
    <dgm:pt modelId="{364A586E-94A8-41C0-98F3-A20CAFEB5E17}" type="sibTrans" cxnId="{A5D5CFC5-AC31-421D-81E3-59E24DE38DB0}">
      <dgm:prSet/>
      <dgm:spPr/>
      <dgm:t>
        <a:bodyPr/>
        <a:lstStyle/>
        <a:p>
          <a:endParaRPr lang="en-US"/>
        </a:p>
      </dgm:t>
    </dgm:pt>
    <dgm:pt modelId="{B6E0B82C-BF07-4EEF-AA52-A0D7AA557E37}" type="pres">
      <dgm:prSet presAssocID="{E75E3AE6-30BD-4666-8E5E-BAE6E53FD631}" presName="root" presStyleCnt="0">
        <dgm:presLayoutVars>
          <dgm:dir/>
          <dgm:resizeHandles val="exact"/>
        </dgm:presLayoutVars>
      </dgm:prSet>
      <dgm:spPr/>
    </dgm:pt>
    <dgm:pt modelId="{5E29EB01-0972-477D-B9AE-BE91E45B38BB}" type="pres">
      <dgm:prSet presAssocID="{9CC393BC-2840-4931-8647-AE5C5E225426}" presName="compNode" presStyleCnt="0"/>
      <dgm:spPr/>
    </dgm:pt>
    <dgm:pt modelId="{15F2AA6B-4389-47F1-A9A9-A7F74BE2DDE8}" type="pres">
      <dgm:prSet presAssocID="{9CC393BC-2840-4931-8647-AE5C5E225426}"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lp"/>
        </a:ext>
      </dgm:extLst>
    </dgm:pt>
    <dgm:pt modelId="{FF5D6C09-DDD1-4644-A6ED-6C68848CB009}" type="pres">
      <dgm:prSet presAssocID="{9CC393BC-2840-4931-8647-AE5C5E225426}" presName="spaceRect" presStyleCnt="0"/>
      <dgm:spPr/>
    </dgm:pt>
    <dgm:pt modelId="{ED348E74-6F7B-40AC-9CA3-5CA3B58D5896}" type="pres">
      <dgm:prSet presAssocID="{9CC393BC-2840-4931-8647-AE5C5E225426}" presName="textRect" presStyleLbl="revTx" presStyleIdx="0" presStyleCnt="8">
        <dgm:presLayoutVars>
          <dgm:chMax val="1"/>
          <dgm:chPref val="1"/>
        </dgm:presLayoutVars>
      </dgm:prSet>
      <dgm:spPr/>
    </dgm:pt>
    <dgm:pt modelId="{5CA91EE7-85CD-4E49-818B-196733A577F2}" type="pres">
      <dgm:prSet presAssocID="{C8AFEA64-391D-4315-9DEB-5A67FB3AE5E8}" presName="sibTrans" presStyleCnt="0"/>
      <dgm:spPr/>
    </dgm:pt>
    <dgm:pt modelId="{F8FAD12B-B432-47CD-87E9-717BB533C506}" type="pres">
      <dgm:prSet presAssocID="{99C46166-3B05-4411-897C-9ED35E5CA800}" presName="compNode" presStyleCnt="0"/>
      <dgm:spPr/>
    </dgm:pt>
    <dgm:pt modelId="{40CF4047-1678-4144-847F-9BC2B2A80E85}" type="pres">
      <dgm:prSet presAssocID="{99C46166-3B05-4411-897C-9ED35E5CA800}"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7C7F681B-40F7-4EF1-9ECD-026680885F34}" type="pres">
      <dgm:prSet presAssocID="{99C46166-3B05-4411-897C-9ED35E5CA800}" presName="spaceRect" presStyleCnt="0"/>
      <dgm:spPr/>
    </dgm:pt>
    <dgm:pt modelId="{74DD6ABE-A9F9-4EEB-A2B0-7CF149A9510F}" type="pres">
      <dgm:prSet presAssocID="{99C46166-3B05-4411-897C-9ED35E5CA800}" presName="textRect" presStyleLbl="revTx" presStyleIdx="1" presStyleCnt="8">
        <dgm:presLayoutVars>
          <dgm:chMax val="1"/>
          <dgm:chPref val="1"/>
        </dgm:presLayoutVars>
      </dgm:prSet>
      <dgm:spPr/>
    </dgm:pt>
    <dgm:pt modelId="{D3780727-C8E0-4047-938A-B0F71B9838CC}" type="pres">
      <dgm:prSet presAssocID="{20B856E6-5B7D-483F-A1C4-167C6526C795}" presName="sibTrans" presStyleCnt="0"/>
      <dgm:spPr/>
    </dgm:pt>
    <dgm:pt modelId="{5C1FDB1D-91CA-459F-B91B-170DFF76C6D8}" type="pres">
      <dgm:prSet presAssocID="{1431BA05-A504-430D-81CB-B61BC2E30176}" presName="compNode" presStyleCnt="0"/>
      <dgm:spPr/>
    </dgm:pt>
    <dgm:pt modelId="{B9A9F727-C825-4BAE-86A4-78EB3829E2C4}" type="pres">
      <dgm:prSet presAssocID="{1431BA05-A504-430D-81CB-B61BC2E30176}"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opwatch"/>
        </a:ext>
      </dgm:extLst>
    </dgm:pt>
    <dgm:pt modelId="{251214E3-E5D0-44F8-AD9B-61267F677566}" type="pres">
      <dgm:prSet presAssocID="{1431BA05-A504-430D-81CB-B61BC2E30176}" presName="spaceRect" presStyleCnt="0"/>
      <dgm:spPr/>
    </dgm:pt>
    <dgm:pt modelId="{874B0DA6-F4EB-4BB8-9ECB-DBF8B0EB58C5}" type="pres">
      <dgm:prSet presAssocID="{1431BA05-A504-430D-81CB-B61BC2E30176}" presName="textRect" presStyleLbl="revTx" presStyleIdx="2" presStyleCnt="8">
        <dgm:presLayoutVars>
          <dgm:chMax val="1"/>
          <dgm:chPref val="1"/>
        </dgm:presLayoutVars>
      </dgm:prSet>
      <dgm:spPr/>
    </dgm:pt>
    <dgm:pt modelId="{72A5DC9F-FBEC-4276-B348-BB6851722E0A}" type="pres">
      <dgm:prSet presAssocID="{4F762700-B785-44E1-9E94-2D223385F68E}" presName="sibTrans" presStyleCnt="0"/>
      <dgm:spPr/>
    </dgm:pt>
    <dgm:pt modelId="{C8461CEA-F2A4-43E4-95E4-0614E33F3F50}" type="pres">
      <dgm:prSet presAssocID="{5E03DAB2-7EC2-4926-80A3-8EA81C5B04F9}" presName="compNode" presStyleCnt="0"/>
      <dgm:spPr/>
    </dgm:pt>
    <dgm:pt modelId="{B6F7FEFC-2D03-4A92-9C6C-A14B49FDD808}" type="pres">
      <dgm:prSet presAssocID="{5E03DAB2-7EC2-4926-80A3-8EA81C5B04F9}"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otes"/>
        </a:ext>
      </dgm:extLst>
    </dgm:pt>
    <dgm:pt modelId="{20158C8E-921F-4B8B-B1C6-BF926487D3D4}" type="pres">
      <dgm:prSet presAssocID="{5E03DAB2-7EC2-4926-80A3-8EA81C5B04F9}" presName="spaceRect" presStyleCnt="0"/>
      <dgm:spPr/>
    </dgm:pt>
    <dgm:pt modelId="{F13C3AA4-E48D-4210-95B6-5AD0E3376368}" type="pres">
      <dgm:prSet presAssocID="{5E03DAB2-7EC2-4926-80A3-8EA81C5B04F9}" presName="textRect" presStyleLbl="revTx" presStyleIdx="3" presStyleCnt="8">
        <dgm:presLayoutVars>
          <dgm:chMax val="1"/>
          <dgm:chPref val="1"/>
        </dgm:presLayoutVars>
      </dgm:prSet>
      <dgm:spPr/>
    </dgm:pt>
    <dgm:pt modelId="{D833FB54-F7AA-42C5-A33C-4AA1C99C0DD3}" type="pres">
      <dgm:prSet presAssocID="{E23CDBE5-7B45-4671-BB8C-69BC8C90958C}" presName="sibTrans" presStyleCnt="0"/>
      <dgm:spPr/>
    </dgm:pt>
    <dgm:pt modelId="{51770716-EC12-4BAD-BCB8-CDCB7FCF0976}" type="pres">
      <dgm:prSet presAssocID="{4CD45660-54E4-49A5-90FF-410570349C62}" presName="compNode" presStyleCnt="0"/>
      <dgm:spPr/>
    </dgm:pt>
    <dgm:pt modelId="{CBEE9955-EDB8-490C-B7B2-B4D995C68C34}" type="pres">
      <dgm:prSet presAssocID="{4CD45660-54E4-49A5-90FF-410570349C62}"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gnifying glass"/>
        </a:ext>
      </dgm:extLst>
    </dgm:pt>
    <dgm:pt modelId="{0B686FF4-EB0D-44C4-B2BC-CE08199C9A00}" type="pres">
      <dgm:prSet presAssocID="{4CD45660-54E4-49A5-90FF-410570349C62}" presName="spaceRect" presStyleCnt="0"/>
      <dgm:spPr/>
    </dgm:pt>
    <dgm:pt modelId="{AACE4CEF-1A3B-4FEC-9D74-CA4B543E8C1F}" type="pres">
      <dgm:prSet presAssocID="{4CD45660-54E4-49A5-90FF-410570349C62}" presName="textRect" presStyleLbl="revTx" presStyleIdx="4" presStyleCnt="8">
        <dgm:presLayoutVars>
          <dgm:chMax val="1"/>
          <dgm:chPref val="1"/>
        </dgm:presLayoutVars>
      </dgm:prSet>
      <dgm:spPr/>
    </dgm:pt>
    <dgm:pt modelId="{3CE21ECF-809E-4DA7-B045-C8779971FD4D}" type="pres">
      <dgm:prSet presAssocID="{C242FEB4-1CC6-40FD-A67E-25AB0328727B}" presName="sibTrans" presStyleCnt="0"/>
      <dgm:spPr/>
    </dgm:pt>
    <dgm:pt modelId="{EBCE2FE6-56D6-46A0-8781-A48F2CCA85C2}" type="pres">
      <dgm:prSet presAssocID="{066F1DE4-80ED-413A-8579-7071BB814BE9}" presName="compNode" presStyleCnt="0"/>
      <dgm:spPr/>
    </dgm:pt>
    <dgm:pt modelId="{02518187-81E2-4159-9E77-046839AA6510}" type="pres">
      <dgm:prSet presAssocID="{066F1DE4-80ED-413A-8579-7071BB814BE9}"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eckmark"/>
        </a:ext>
      </dgm:extLst>
    </dgm:pt>
    <dgm:pt modelId="{66086D0F-D968-4019-8B93-6F6707F29F84}" type="pres">
      <dgm:prSet presAssocID="{066F1DE4-80ED-413A-8579-7071BB814BE9}" presName="spaceRect" presStyleCnt="0"/>
      <dgm:spPr/>
    </dgm:pt>
    <dgm:pt modelId="{0DE41979-49B6-4B2C-8CBA-B0EB819EFBE3}" type="pres">
      <dgm:prSet presAssocID="{066F1DE4-80ED-413A-8579-7071BB814BE9}" presName="textRect" presStyleLbl="revTx" presStyleIdx="5" presStyleCnt="8">
        <dgm:presLayoutVars>
          <dgm:chMax val="1"/>
          <dgm:chPref val="1"/>
        </dgm:presLayoutVars>
      </dgm:prSet>
      <dgm:spPr/>
    </dgm:pt>
    <dgm:pt modelId="{14F09F49-CED5-4E62-9D4C-29A768E2F8C1}" type="pres">
      <dgm:prSet presAssocID="{5A447294-E0AB-4E14-A18D-79AAD152FA43}" presName="sibTrans" presStyleCnt="0"/>
      <dgm:spPr/>
    </dgm:pt>
    <dgm:pt modelId="{EF9080B5-96C8-4E81-A2FC-D38E9DDF0C40}" type="pres">
      <dgm:prSet presAssocID="{7C29C53C-59BF-4197-A711-EB3E2C794B73}" presName="compNode" presStyleCnt="0"/>
      <dgm:spPr/>
    </dgm:pt>
    <dgm:pt modelId="{87A58663-420B-4A49-86C0-9BE6B5335CFC}" type="pres">
      <dgm:prSet presAssocID="{7C29C53C-59BF-4197-A711-EB3E2C794B73}"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City"/>
        </a:ext>
      </dgm:extLst>
    </dgm:pt>
    <dgm:pt modelId="{C60F00FE-7790-42E8-AD07-6390ADB9D1E5}" type="pres">
      <dgm:prSet presAssocID="{7C29C53C-59BF-4197-A711-EB3E2C794B73}" presName="spaceRect" presStyleCnt="0"/>
      <dgm:spPr/>
    </dgm:pt>
    <dgm:pt modelId="{EEFA1C18-31E9-4ACE-839A-297D04292A9B}" type="pres">
      <dgm:prSet presAssocID="{7C29C53C-59BF-4197-A711-EB3E2C794B73}" presName="textRect" presStyleLbl="revTx" presStyleIdx="6" presStyleCnt="8">
        <dgm:presLayoutVars>
          <dgm:chMax val="1"/>
          <dgm:chPref val="1"/>
        </dgm:presLayoutVars>
      </dgm:prSet>
      <dgm:spPr/>
    </dgm:pt>
    <dgm:pt modelId="{A4E1122F-0346-4103-8FAE-95F01AE2A215}" type="pres">
      <dgm:prSet presAssocID="{3BA599B8-3EC7-4D07-BD43-B067CC47289A}" presName="sibTrans" presStyleCnt="0"/>
      <dgm:spPr/>
    </dgm:pt>
    <dgm:pt modelId="{75BA8CD4-4710-4B5E-9BDF-FAED2AFCA808}" type="pres">
      <dgm:prSet presAssocID="{B54092F2-74B3-49DB-AA1C-F7AD668B40E2}" presName="compNode" presStyleCnt="0"/>
      <dgm:spPr/>
    </dgm:pt>
    <dgm:pt modelId="{F759B4DC-9F12-48FE-BB5A-188A539E9434}" type="pres">
      <dgm:prSet presAssocID="{B54092F2-74B3-49DB-AA1C-F7AD668B40E2}"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Daily Calendar"/>
        </a:ext>
      </dgm:extLst>
    </dgm:pt>
    <dgm:pt modelId="{70567928-797A-4C31-87C6-480AF2689F89}" type="pres">
      <dgm:prSet presAssocID="{B54092F2-74B3-49DB-AA1C-F7AD668B40E2}" presName="spaceRect" presStyleCnt="0"/>
      <dgm:spPr/>
    </dgm:pt>
    <dgm:pt modelId="{5B0CDC3F-1E6A-4298-8169-DF63AFC53A05}" type="pres">
      <dgm:prSet presAssocID="{B54092F2-74B3-49DB-AA1C-F7AD668B40E2}" presName="textRect" presStyleLbl="revTx" presStyleIdx="7" presStyleCnt="8">
        <dgm:presLayoutVars>
          <dgm:chMax val="1"/>
          <dgm:chPref val="1"/>
        </dgm:presLayoutVars>
      </dgm:prSet>
      <dgm:spPr/>
    </dgm:pt>
  </dgm:ptLst>
  <dgm:cxnLst>
    <dgm:cxn modelId="{45665A05-1E7A-4777-AB53-154620DDB095}" srcId="{E75E3AE6-30BD-4666-8E5E-BAE6E53FD631}" destId="{1431BA05-A504-430D-81CB-B61BC2E30176}" srcOrd="2" destOrd="0" parTransId="{99AE75D0-B8C7-4E95-BF54-2937A90E8EB3}" sibTransId="{4F762700-B785-44E1-9E94-2D223385F68E}"/>
    <dgm:cxn modelId="{C8387B18-DAD3-4C9E-B0AD-AA87DDBDAFF4}" type="presOf" srcId="{E75E3AE6-30BD-4666-8E5E-BAE6E53FD631}" destId="{B6E0B82C-BF07-4EEF-AA52-A0D7AA557E37}" srcOrd="0" destOrd="0" presId="urn:microsoft.com/office/officeart/2018/2/layout/IconLabelList"/>
    <dgm:cxn modelId="{7C11B11E-490E-4763-B5BB-6B29CE743AF6}" type="presOf" srcId="{7C29C53C-59BF-4197-A711-EB3E2C794B73}" destId="{EEFA1C18-31E9-4ACE-839A-297D04292A9B}" srcOrd="0" destOrd="0" presId="urn:microsoft.com/office/officeart/2018/2/layout/IconLabelList"/>
    <dgm:cxn modelId="{F962BD28-B5DC-4B51-91EE-48038921EF75}" srcId="{E75E3AE6-30BD-4666-8E5E-BAE6E53FD631}" destId="{4CD45660-54E4-49A5-90FF-410570349C62}" srcOrd="4" destOrd="0" parTransId="{0E7739E3-767B-44CE-B3E2-C449EDB9058E}" sibTransId="{C242FEB4-1CC6-40FD-A67E-25AB0328727B}"/>
    <dgm:cxn modelId="{53B1E734-F20C-4EDF-850A-44D2C8D29C04}" type="presOf" srcId="{5E03DAB2-7EC2-4926-80A3-8EA81C5B04F9}" destId="{F13C3AA4-E48D-4210-95B6-5AD0E3376368}" srcOrd="0" destOrd="0" presId="urn:microsoft.com/office/officeart/2018/2/layout/IconLabelList"/>
    <dgm:cxn modelId="{6DA5F239-6960-4995-AC4E-8E199A58267C}" type="presOf" srcId="{99C46166-3B05-4411-897C-9ED35E5CA800}" destId="{74DD6ABE-A9F9-4EEB-A2B0-7CF149A9510F}" srcOrd="0" destOrd="0" presId="urn:microsoft.com/office/officeart/2018/2/layout/IconLabelList"/>
    <dgm:cxn modelId="{0AE6DC3D-901E-406B-AEFE-A403FFDD1DF4}" srcId="{E75E3AE6-30BD-4666-8E5E-BAE6E53FD631}" destId="{9CC393BC-2840-4931-8647-AE5C5E225426}" srcOrd="0" destOrd="0" parTransId="{BAAF57B4-F472-4B78-87BE-15911DE136B1}" sibTransId="{C8AFEA64-391D-4315-9DEB-5A67FB3AE5E8}"/>
    <dgm:cxn modelId="{0C41A242-1A52-4730-8648-0457FBFE610B}" type="presOf" srcId="{B54092F2-74B3-49DB-AA1C-F7AD668B40E2}" destId="{5B0CDC3F-1E6A-4298-8169-DF63AFC53A05}" srcOrd="0" destOrd="0" presId="urn:microsoft.com/office/officeart/2018/2/layout/IconLabelList"/>
    <dgm:cxn modelId="{7C345343-47D1-4B0A-8AF8-67FB64E7EA88}" type="presOf" srcId="{4CD45660-54E4-49A5-90FF-410570349C62}" destId="{AACE4CEF-1A3B-4FEC-9D74-CA4B543E8C1F}" srcOrd="0" destOrd="0" presId="urn:microsoft.com/office/officeart/2018/2/layout/IconLabelList"/>
    <dgm:cxn modelId="{28339B6B-4FDE-43C9-8171-43D6DE7132F6}" srcId="{E75E3AE6-30BD-4666-8E5E-BAE6E53FD631}" destId="{5E03DAB2-7EC2-4926-80A3-8EA81C5B04F9}" srcOrd="3" destOrd="0" parTransId="{7E347943-D4CE-4177-A70E-5B1567D44D29}" sibTransId="{E23CDBE5-7B45-4671-BB8C-69BC8C90958C}"/>
    <dgm:cxn modelId="{31505D52-8E69-427A-888B-20CA870D7328}" type="presOf" srcId="{066F1DE4-80ED-413A-8579-7071BB814BE9}" destId="{0DE41979-49B6-4B2C-8CBA-B0EB819EFBE3}" srcOrd="0" destOrd="0" presId="urn:microsoft.com/office/officeart/2018/2/layout/IconLabelList"/>
    <dgm:cxn modelId="{BA0BC0B3-1274-4776-873D-645B8211A25C}" type="presOf" srcId="{1431BA05-A504-430D-81CB-B61BC2E30176}" destId="{874B0DA6-F4EB-4BB8-9ECB-DBF8B0EB58C5}" srcOrd="0" destOrd="0" presId="urn:microsoft.com/office/officeart/2018/2/layout/IconLabelList"/>
    <dgm:cxn modelId="{A5D5CFC5-AC31-421D-81E3-59E24DE38DB0}" srcId="{E75E3AE6-30BD-4666-8E5E-BAE6E53FD631}" destId="{B54092F2-74B3-49DB-AA1C-F7AD668B40E2}" srcOrd="7" destOrd="0" parTransId="{217BF546-0807-4272-BA9E-6AF2F80EBE47}" sibTransId="{364A586E-94A8-41C0-98F3-A20CAFEB5E17}"/>
    <dgm:cxn modelId="{BE05AFC8-7EFB-4C1A-B241-310FD723D62F}" srcId="{E75E3AE6-30BD-4666-8E5E-BAE6E53FD631}" destId="{99C46166-3B05-4411-897C-9ED35E5CA800}" srcOrd="1" destOrd="0" parTransId="{175C0FFC-9E37-4537-B58C-6C9FE8C2D701}" sibTransId="{20B856E6-5B7D-483F-A1C4-167C6526C795}"/>
    <dgm:cxn modelId="{562590F0-51D8-4A32-921E-49A5D2594ECA}" type="presOf" srcId="{9CC393BC-2840-4931-8647-AE5C5E225426}" destId="{ED348E74-6F7B-40AC-9CA3-5CA3B58D5896}" srcOrd="0" destOrd="0" presId="urn:microsoft.com/office/officeart/2018/2/layout/IconLabelList"/>
    <dgm:cxn modelId="{B592D4F1-EC76-4488-A125-41F31AB6E54E}" srcId="{E75E3AE6-30BD-4666-8E5E-BAE6E53FD631}" destId="{7C29C53C-59BF-4197-A711-EB3E2C794B73}" srcOrd="6" destOrd="0" parTransId="{26AA80E6-32D9-41F2-B2AC-46F0A4A8BC00}" sibTransId="{3BA599B8-3EC7-4D07-BD43-B067CC47289A}"/>
    <dgm:cxn modelId="{F5A6FAF8-95BC-4819-B96A-09795C907B57}" srcId="{E75E3AE6-30BD-4666-8E5E-BAE6E53FD631}" destId="{066F1DE4-80ED-413A-8579-7071BB814BE9}" srcOrd="5" destOrd="0" parTransId="{CF432C9D-D7FE-4794-924C-E522409EB290}" sibTransId="{5A447294-E0AB-4E14-A18D-79AAD152FA43}"/>
    <dgm:cxn modelId="{30A13AA7-7883-49AB-A405-6E11B2122B8C}" type="presParOf" srcId="{B6E0B82C-BF07-4EEF-AA52-A0D7AA557E37}" destId="{5E29EB01-0972-477D-B9AE-BE91E45B38BB}" srcOrd="0" destOrd="0" presId="urn:microsoft.com/office/officeart/2018/2/layout/IconLabelList"/>
    <dgm:cxn modelId="{B0E69BB0-A26A-4966-8380-FD07F0CC3AD1}" type="presParOf" srcId="{5E29EB01-0972-477D-B9AE-BE91E45B38BB}" destId="{15F2AA6B-4389-47F1-A9A9-A7F74BE2DDE8}" srcOrd="0" destOrd="0" presId="urn:microsoft.com/office/officeart/2018/2/layout/IconLabelList"/>
    <dgm:cxn modelId="{F99B29A8-A981-4D71-9C01-BFD9D274933A}" type="presParOf" srcId="{5E29EB01-0972-477D-B9AE-BE91E45B38BB}" destId="{FF5D6C09-DDD1-4644-A6ED-6C68848CB009}" srcOrd="1" destOrd="0" presId="urn:microsoft.com/office/officeart/2018/2/layout/IconLabelList"/>
    <dgm:cxn modelId="{F6298B71-6517-42A4-82F7-5C0FAA3EC86C}" type="presParOf" srcId="{5E29EB01-0972-477D-B9AE-BE91E45B38BB}" destId="{ED348E74-6F7B-40AC-9CA3-5CA3B58D5896}" srcOrd="2" destOrd="0" presId="urn:microsoft.com/office/officeart/2018/2/layout/IconLabelList"/>
    <dgm:cxn modelId="{0EBBF1EF-1220-4E19-82D4-1B2F630B7F55}" type="presParOf" srcId="{B6E0B82C-BF07-4EEF-AA52-A0D7AA557E37}" destId="{5CA91EE7-85CD-4E49-818B-196733A577F2}" srcOrd="1" destOrd="0" presId="urn:microsoft.com/office/officeart/2018/2/layout/IconLabelList"/>
    <dgm:cxn modelId="{43C6C9AD-6F05-4898-BDD7-55EC6C712E8E}" type="presParOf" srcId="{B6E0B82C-BF07-4EEF-AA52-A0D7AA557E37}" destId="{F8FAD12B-B432-47CD-87E9-717BB533C506}" srcOrd="2" destOrd="0" presId="urn:microsoft.com/office/officeart/2018/2/layout/IconLabelList"/>
    <dgm:cxn modelId="{6E7973EA-169C-41F9-AE0E-0834D779553C}" type="presParOf" srcId="{F8FAD12B-B432-47CD-87E9-717BB533C506}" destId="{40CF4047-1678-4144-847F-9BC2B2A80E85}" srcOrd="0" destOrd="0" presId="urn:microsoft.com/office/officeart/2018/2/layout/IconLabelList"/>
    <dgm:cxn modelId="{C97CB754-95F6-4A56-BF97-2E1255E280F4}" type="presParOf" srcId="{F8FAD12B-B432-47CD-87E9-717BB533C506}" destId="{7C7F681B-40F7-4EF1-9ECD-026680885F34}" srcOrd="1" destOrd="0" presId="urn:microsoft.com/office/officeart/2018/2/layout/IconLabelList"/>
    <dgm:cxn modelId="{5A2B848E-B6CA-41E1-89CE-98D4FFA776C8}" type="presParOf" srcId="{F8FAD12B-B432-47CD-87E9-717BB533C506}" destId="{74DD6ABE-A9F9-4EEB-A2B0-7CF149A9510F}" srcOrd="2" destOrd="0" presId="urn:microsoft.com/office/officeart/2018/2/layout/IconLabelList"/>
    <dgm:cxn modelId="{D974D88C-0808-4F99-891B-97236477941D}" type="presParOf" srcId="{B6E0B82C-BF07-4EEF-AA52-A0D7AA557E37}" destId="{D3780727-C8E0-4047-938A-B0F71B9838CC}" srcOrd="3" destOrd="0" presId="urn:microsoft.com/office/officeart/2018/2/layout/IconLabelList"/>
    <dgm:cxn modelId="{B6169834-5DB6-4D38-85CE-0A6108AEA9CB}" type="presParOf" srcId="{B6E0B82C-BF07-4EEF-AA52-A0D7AA557E37}" destId="{5C1FDB1D-91CA-459F-B91B-170DFF76C6D8}" srcOrd="4" destOrd="0" presId="urn:microsoft.com/office/officeart/2018/2/layout/IconLabelList"/>
    <dgm:cxn modelId="{A30F7B0D-2970-46A1-A049-360B973F41CF}" type="presParOf" srcId="{5C1FDB1D-91CA-459F-B91B-170DFF76C6D8}" destId="{B9A9F727-C825-4BAE-86A4-78EB3829E2C4}" srcOrd="0" destOrd="0" presId="urn:microsoft.com/office/officeart/2018/2/layout/IconLabelList"/>
    <dgm:cxn modelId="{0D052D0F-6793-43F5-8BC8-BB9C22800323}" type="presParOf" srcId="{5C1FDB1D-91CA-459F-B91B-170DFF76C6D8}" destId="{251214E3-E5D0-44F8-AD9B-61267F677566}" srcOrd="1" destOrd="0" presId="urn:microsoft.com/office/officeart/2018/2/layout/IconLabelList"/>
    <dgm:cxn modelId="{9D78309F-E5F4-434C-AED1-F846A1B2FEF8}" type="presParOf" srcId="{5C1FDB1D-91CA-459F-B91B-170DFF76C6D8}" destId="{874B0DA6-F4EB-4BB8-9ECB-DBF8B0EB58C5}" srcOrd="2" destOrd="0" presId="urn:microsoft.com/office/officeart/2018/2/layout/IconLabelList"/>
    <dgm:cxn modelId="{7539A3D0-AD16-401F-AF64-F79F24F3A61E}" type="presParOf" srcId="{B6E0B82C-BF07-4EEF-AA52-A0D7AA557E37}" destId="{72A5DC9F-FBEC-4276-B348-BB6851722E0A}" srcOrd="5" destOrd="0" presId="urn:microsoft.com/office/officeart/2018/2/layout/IconLabelList"/>
    <dgm:cxn modelId="{1F927152-2D66-47F2-B3A4-7CC641EC51D3}" type="presParOf" srcId="{B6E0B82C-BF07-4EEF-AA52-A0D7AA557E37}" destId="{C8461CEA-F2A4-43E4-95E4-0614E33F3F50}" srcOrd="6" destOrd="0" presId="urn:microsoft.com/office/officeart/2018/2/layout/IconLabelList"/>
    <dgm:cxn modelId="{E83566BF-E010-4DAD-95D4-C790C4C90FBF}" type="presParOf" srcId="{C8461CEA-F2A4-43E4-95E4-0614E33F3F50}" destId="{B6F7FEFC-2D03-4A92-9C6C-A14B49FDD808}" srcOrd="0" destOrd="0" presId="urn:microsoft.com/office/officeart/2018/2/layout/IconLabelList"/>
    <dgm:cxn modelId="{AD1CA9AC-6437-4375-9704-101939CA0288}" type="presParOf" srcId="{C8461CEA-F2A4-43E4-95E4-0614E33F3F50}" destId="{20158C8E-921F-4B8B-B1C6-BF926487D3D4}" srcOrd="1" destOrd="0" presId="urn:microsoft.com/office/officeart/2018/2/layout/IconLabelList"/>
    <dgm:cxn modelId="{4651B892-89B4-432D-9293-419BEB27C3CA}" type="presParOf" srcId="{C8461CEA-F2A4-43E4-95E4-0614E33F3F50}" destId="{F13C3AA4-E48D-4210-95B6-5AD0E3376368}" srcOrd="2" destOrd="0" presId="urn:microsoft.com/office/officeart/2018/2/layout/IconLabelList"/>
    <dgm:cxn modelId="{22AD4E08-AB5E-4A8E-92BB-225911677FC5}" type="presParOf" srcId="{B6E0B82C-BF07-4EEF-AA52-A0D7AA557E37}" destId="{D833FB54-F7AA-42C5-A33C-4AA1C99C0DD3}" srcOrd="7" destOrd="0" presId="urn:microsoft.com/office/officeart/2018/2/layout/IconLabelList"/>
    <dgm:cxn modelId="{68C9FEE9-3948-44FF-9512-C280B15CB029}" type="presParOf" srcId="{B6E0B82C-BF07-4EEF-AA52-A0D7AA557E37}" destId="{51770716-EC12-4BAD-BCB8-CDCB7FCF0976}" srcOrd="8" destOrd="0" presId="urn:microsoft.com/office/officeart/2018/2/layout/IconLabelList"/>
    <dgm:cxn modelId="{27E60A43-B71B-411E-9C48-1B3765F0FE03}" type="presParOf" srcId="{51770716-EC12-4BAD-BCB8-CDCB7FCF0976}" destId="{CBEE9955-EDB8-490C-B7B2-B4D995C68C34}" srcOrd="0" destOrd="0" presId="urn:microsoft.com/office/officeart/2018/2/layout/IconLabelList"/>
    <dgm:cxn modelId="{603CD02D-8524-4D63-A3E3-51985E4A1199}" type="presParOf" srcId="{51770716-EC12-4BAD-BCB8-CDCB7FCF0976}" destId="{0B686FF4-EB0D-44C4-B2BC-CE08199C9A00}" srcOrd="1" destOrd="0" presId="urn:microsoft.com/office/officeart/2018/2/layout/IconLabelList"/>
    <dgm:cxn modelId="{ABFE8F8A-AAB6-4CC3-9343-4A27B3685A0D}" type="presParOf" srcId="{51770716-EC12-4BAD-BCB8-CDCB7FCF0976}" destId="{AACE4CEF-1A3B-4FEC-9D74-CA4B543E8C1F}" srcOrd="2" destOrd="0" presId="urn:microsoft.com/office/officeart/2018/2/layout/IconLabelList"/>
    <dgm:cxn modelId="{469F53AA-95A9-433C-A515-FE5DB7774C26}" type="presParOf" srcId="{B6E0B82C-BF07-4EEF-AA52-A0D7AA557E37}" destId="{3CE21ECF-809E-4DA7-B045-C8779971FD4D}" srcOrd="9" destOrd="0" presId="urn:microsoft.com/office/officeart/2018/2/layout/IconLabelList"/>
    <dgm:cxn modelId="{75A498C2-44D5-4B1F-A2EF-6F8E0154FCA9}" type="presParOf" srcId="{B6E0B82C-BF07-4EEF-AA52-A0D7AA557E37}" destId="{EBCE2FE6-56D6-46A0-8781-A48F2CCA85C2}" srcOrd="10" destOrd="0" presId="urn:microsoft.com/office/officeart/2018/2/layout/IconLabelList"/>
    <dgm:cxn modelId="{919D3B68-2428-437A-A73B-BF8A6F8C65EC}" type="presParOf" srcId="{EBCE2FE6-56D6-46A0-8781-A48F2CCA85C2}" destId="{02518187-81E2-4159-9E77-046839AA6510}" srcOrd="0" destOrd="0" presId="urn:microsoft.com/office/officeart/2018/2/layout/IconLabelList"/>
    <dgm:cxn modelId="{396B0CC9-D6FD-472A-831D-8C66B72EE15B}" type="presParOf" srcId="{EBCE2FE6-56D6-46A0-8781-A48F2CCA85C2}" destId="{66086D0F-D968-4019-8B93-6F6707F29F84}" srcOrd="1" destOrd="0" presId="urn:microsoft.com/office/officeart/2018/2/layout/IconLabelList"/>
    <dgm:cxn modelId="{C59ABCD7-A53B-41EF-A919-9F37E11845FF}" type="presParOf" srcId="{EBCE2FE6-56D6-46A0-8781-A48F2CCA85C2}" destId="{0DE41979-49B6-4B2C-8CBA-B0EB819EFBE3}" srcOrd="2" destOrd="0" presId="urn:microsoft.com/office/officeart/2018/2/layout/IconLabelList"/>
    <dgm:cxn modelId="{2E5459D7-A99B-4678-B4D4-05309C725FA9}" type="presParOf" srcId="{B6E0B82C-BF07-4EEF-AA52-A0D7AA557E37}" destId="{14F09F49-CED5-4E62-9D4C-29A768E2F8C1}" srcOrd="11" destOrd="0" presId="urn:microsoft.com/office/officeart/2018/2/layout/IconLabelList"/>
    <dgm:cxn modelId="{4CCD3609-73E3-4E69-825E-A3F7BED1E458}" type="presParOf" srcId="{B6E0B82C-BF07-4EEF-AA52-A0D7AA557E37}" destId="{EF9080B5-96C8-4E81-A2FC-D38E9DDF0C40}" srcOrd="12" destOrd="0" presId="urn:microsoft.com/office/officeart/2018/2/layout/IconLabelList"/>
    <dgm:cxn modelId="{C4CFEFA5-9CDF-4B3A-855C-2393402B0454}" type="presParOf" srcId="{EF9080B5-96C8-4E81-A2FC-D38E9DDF0C40}" destId="{87A58663-420B-4A49-86C0-9BE6B5335CFC}" srcOrd="0" destOrd="0" presId="urn:microsoft.com/office/officeart/2018/2/layout/IconLabelList"/>
    <dgm:cxn modelId="{340E3CDF-F547-4E64-AE14-7D12A1C47106}" type="presParOf" srcId="{EF9080B5-96C8-4E81-A2FC-D38E9DDF0C40}" destId="{C60F00FE-7790-42E8-AD07-6390ADB9D1E5}" srcOrd="1" destOrd="0" presId="urn:microsoft.com/office/officeart/2018/2/layout/IconLabelList"/>
    <dgm:cxn modelId="{BB1B6B6C-D9E6-40BB-A232-25846C3BB7E5}" type="presParOf" srcId="{EF9080B5-96C8-4E81-A2FC-D38E9DDF0C40}" destId="{EEFA1C18-31E9-4ACE-839A-297D04292A9B}" srcOrd="2" destOrd="0" presId="urn:microsoft.com/office/officeart/2018/2/layout/IconLabelList"/>
    <dgm:cxn modelId="{58D92966-C6A7-44B8-89EB-33BE62A010D0}" type="presParOf" srcId="{B6E0B82C-BF07-4EEF-AA52-A0D7AA557E37}" destId="{A4E1122F-0346-4103-8FAE-95F01AE2A215}" srcOrd="13" destOrd="0" presId="urn:microsoft.com/office/officeart/2018/2/layout/IconLabelList"/>
    <dgm:cxn modelId="{43EDF8B8-4699-4958-BA6A-89B3E949ECC9}" type="presParOf" srcId="{B6E0B82C-BF07-4EEF-AA52-A0D7AA557E37}" destId="{75BA8CD4-4710-4B5E-9BDF-FAED2AFCA808}" srcOrd="14" destOrd="0" presId="urn:microsoft.com/office/officeart/2018/2/layout/IconLabelList"/>
    <dgm:cxn modelId="{CD1B154D-5ED0-4A6B-AC62-6A97733034DD}" type="presParOf" srcId="{75BA8CD4-4710-4B5E-9BDF-FAED2AFCA808}" destId="{F759B4DC-9F12-48FE-BB5A-188A539E9434}" srcOrd="0" destOrd="0" presId="urn:microsoft.com/office/officeart/2018/2/layout/IconLabelList"/>
    <dgm:cxn modelId="{0EE21356-5BA5-4FB9-AC82-8D35B03FDD59}" type="presParOf" srcId="{75BA8CD4-4710-4B5E-9BDF-FAED2AFCA808}" destId="{70567928-797A-4C31-87C6-480AF2689F89}" srcOrd="1" destOrd="0" presId="urn:microsoft.com/office/officeart/2018/2/layout/IconLabelList"/>
    <dgm:cxn modelId="{BB0F5B99-8A8F-4FB8-AEA3-2374EE8BBD82}" type="presParOf" srcId="{75BA8CD4-4710-4B5E-9BDF-FAED2AFCA808}" destId="{5B0CDC3F-1E6A-4298-8169-DF63AFC53A0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F2AA6B-4389-47F1-A9A9-A7F74BE2DDE8}">
      <dsp:nvSpPr>
        <dsp:cNvPr id="0" name=""/>
        <dsp:cNvSpPr/>
      </dsp:nvSpPr>
      <dsp:spPr>
        <a:xfrm>
          <a:off x="630219" y="317184"/>
          <a:ext cx="516533" cy="51653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348E74-6F7B-40AC-9CA3-5CA3B58D5896}">
      <dsp:nvSpPr>
        <dsp:cNvPr id="0" name=""/>
        <dsp:cNvSpPr/>
      </dsp:nvSpPr>
      <dsp:spPr>
        <a:xfrm>
          <a:off x="314560"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89 Questions</a:t>
          </a:r>
        </a:p>
      </dsp:txBody>
      <dsp:txXfrm>
        <a:off x="314560" y="1029581"/>
        <a:ext cx="1147851" cy="459140"/>
      </dsp:txXfrm>
    </dsp:sp>
    <dsp:sp modelId="{40CF4047-1678-4144-847F-9BC2B2A80E85}">
      <dsp:nvSpPr>
        <dsp:cNvPr id="0" name=""/>
        <dsp:cNvSpPr/>
      </dsp:nvSpPr>
      <dsp:spPr>
        <a:xfrm>
          <a:off x="1978945" y="317184"/>
          <a:ext cx="516533" cy="5165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4DD6ABE-A9F9-4EEB-A2B0-7CF149A9510F}">
      <dsp:nvSpPr>
        <dsp:cNvPr id="0" name=""/>
        <dsp:cNvSpPr/>
      </dsp:nvSpPr>
      <dsp:spPr>
        <a:xfrm>
          <a:off x="1663285"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77% Completion Rate</a:t>
          </a:r>
        </a:p>
      </dsp:txBody>
      <dsp:txXfrm>
        <a:off x="1663285" y="1029581"/>
        <a:ext cx="1147851" cy="459140"/>
      </dsp:txXfrm>
    </dsp:sp>
    <dsp:sp modelId="{B9A9F727-C825-4BAE-86A4-78EB3829E2C4}">
      <dsp:nvSpPr>
        <dsp:cNvPr id="0" name=""/>
        <dsp:cNvSpPr/>
      </dsp:nvSpPr>
      <dsp:spPr>
        <a:xfrm>
          <a:off x="3327670" y="317184"/>
          <a:ext cx="516533" cy="5165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4B0DA6-F4EB-4BB8-9ECB-DBF8B0EB58C5}">
      <dsp:nvSpPr>
        <dsp:cNvPr id="0" name=""/>
        <dsp:cNvSpPr/>
      </dsp:nvSpPr>
      <dsp:spPr>
        <a:xfrm>
          <a:off x="3012011"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21 Minute Average Survey Time</a:t>
          </a:r>
        </a:p>
      </dsp:txBody>
      <dsp:txXfrm>
        <a:off x="3012011" y="1029581"/>
        <a:ext cx="1147851" cy="459140"/>
      </dsp:txXfrm>
    </dsp:sp>
    <dsp:sp modelId="{B6F7FEFC-2D03-4A92-9C6C-A14B49FDD808}">
      <dsp:nvSpPr>
        <dsp:cNvPr id="0" name=""/>
        <dsp:cNvSpPr/>
      </dsp:nvSpPr>
      <dsp:spPr>
        <a:xfrm>
          <a:off x="4676396" y="317184"/>
          <a:ext cx="516533" cy="51653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13C3AA4-E48D-4210-95B6-5AD0E3376368}">
      <dsp:nvSpPr>
        <dsp:cNvPr id="0" name=""/>
        <dsp:cNvSpPr/>
      </dsp:nvSpPr>
      <dsp:spPr>
        <a:xfrm>
          <a:off x="4360737"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1824 Written-In Comments</a:t>
          </a:r>
        </a:p>
      </dsp:txBody>
      <dsp:txXfrm>
        <a:off x="4360737" y="1029581"/>
        <a:ext cx="1147851" cy="459140"/>
      </dsp:txXfrm>
    </dsp:sp>
    <dsp:sp modelId="{CBEE9955-EDB8-490C-B7B2-B4D995C68C34}">
      <dsp:nvSpPr>
        <dsp:cNvPr id="0" name=""/>
        <dsp:cNvSpPr/>
      </dsp:nvSpPr>
      <dsp:spPr>
        <a:xfrm>
          <a:off x="6025121" y="317184"/>
          <a:ext cx="516533" cy="51653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ACE4CEF-1A3B-4FEC-9D74-CA4B543E8C1F}">
      <dsp:nvSpPr>
        <dsp:cNvPr id="0" name=""/>
        <dsp:cNvSpPr/>
      </dsp:nvSpPr>
      <dsp:spPr>
        <a:xfrm>
          <a:off x="5709462"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+/-4% at the 98% confidence level</a:t>
          </a:r>
        </a:p>
      </dsp:txBody>
      <dsp:txXfrm>
        <a:off x="5709462" y="1029581"/>
        <a:ext cx="1147851" cy="459140"/>
      </dsp:txXfrm>
    </dsp:sp>
    <dsp:sp modelId="{02518187-81E2-4159-9E77-046839AA6510}">
      <dsp:nvSpPr>
        <dsp:cNvPr id="0" name=""/>
        <dsp:cNvSpPr/>
      </dsp:nvSpPr>
      <dsp:spPr>
        <a:xfrm>
          <a:off x="7373847" y="317184"/>
          <a:ext cx="516533" cy="51653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E41979-49B6-4B2C-8CBA-B0EB819EFBE3}">
      <dsp:nvSpPr>
        <dsp:cNvPr id="0" name=""/>
        <dsp:cNvSpPr/>
      </dsp:nvSpPr>
      <dsp:spPr>
        <a:xfrm>
          <a:off x="7058188" y="1029581"/>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1091 Total Responses</a:t>
          </a:r>
        </a:p>
      </dsp:txBody>
      <dsp:txXfrm>
        <a:off x="7058188" y="1029581"/>
        <a:ext cx="1147851" cy="459140"/>
      </dsp:txXfrm>
    </dsp:sp>
    <dsp:sp modelId="{87A58663-420B-4A49-86C0-9BE6B5335CFC}">
      <dsp:nvSpPr>
        <dsp:cNvPr id="0" name=""/>
        <dsp:cNvSpPr/>
      </dsp:nvSpPr>
      <dsp:spPr>
        <a:xfrm>
          <a:off x="3327670" y="1775685"/>
          <a:ext cx="516533" cy="516533"/>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EFA1C18-31E9-4ACE-839A-297D04292A9B}">
      <dsp:nvSpPr>
        <dsp:cNvPr id="0" name=""/>
        <dsp:cNvSpPr/>
      </dsp:nvSpPr>
      <dsp:spPr>
        <a:xfrm>
          <a:off x="3012011" y="2488083"/>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797 Within City Limits</a:t>
          </a:r>
        </a:p>
      </dsp:txBody>
      <dsp:txXfrm>
        <a:off x="3012011" y="2488083"/>
        <a:ext cx="1147851" cy="459140"/>
      </dsp:txXfrm>
    </dsp:sp>
    <dsp:sp modelId="{F759B4DC-9F12-48FE-BB5A-188A539E9434}">
      <dsp:nvSpPr>
        <dsp:cNvPr id="0" name=""/>
        <dsp:cNvSpPr/>
      </dsp:nvSpPr>
      <dsp:spPr>
        <a:xfrm>
          <a:off x="4676396" y="1775685"/>
          <a:ext cx="516533" cy="516533"/>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0CDC3F-1E6A-4298-8169-DF63AFC53A05}">
      <dsp:nvSpPr>
        <dsp:cNvPr id="0" name=""/>
        <dsp:cNvSpPr/>
      </dsp:nvSpPr>
      <dsp:spPr>
        <a:xfrm>
          <a:off x="4360737" y="2488083"/>
          <a:ext cx="1147851" cy="459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1" kern="1200" dirty="0"/>
            <a:t>Open from Jan 26 to Feb 23</a:t>
          </a:r>
        </a:p>
      </dsp:txBody>
      <dsp:txXfrm>
        <a:off x="4360737" y="2488083"/>
        <a:ext cx="1147851" cy="45914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Responses are available online</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4be5860f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4be5860f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28E96B9-FBE1-1792-A8A5-C7F83951F9E5}"/>
            </a:ext>
          </a:extLst>
        </p:cNvPr>
        <p:cNvGrpSpPr/>
        <p:nvPr/>
      </p:nvGrpSpPr>
      <p:grpSpPr>
        <a:xfrm>
          <a:off x="0" y="0"/>
          <a:ext cx="0" cy="0"/>
          <a:chOff x="0" y="0"/>
          <a:chExt cx="0" cy="0"/>
        </a:xfrm>
      </p:grpSpPr>
      <p:sp>
        <p:nvSpPr>
          <p:cNvPr id="81" name="Google Shape;81;g3c4be5860f3_0_20:notes">
            <a:extLst>
              <a:ext uri="{FF2B5EF4-FFF2-40B4-BE49-F238E27FC236}">
                <a16:creationId xmlns:a16="http://schemas.microsoft.com/office/drawing/2014/main" id="{4EF66A57-86F2-8B99-2286-3F18B1A0EA3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4be5860f3_0_20:notes">
            <a:extLst>
              <a:ext uri="{FF2B5EF4-FFF2-40B4-BE49-F238E27FC236}">
                <a16:creationId xmlns:a16="http://schemas.microsoft.com/office/drawing/2014/main" id="{7A9778CB-E2FC-13E4-51AC-A9EF9450B5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85984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4be5860f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4be5860f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4be5860f3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4be5860f3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c4be5860f3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c4be5860f3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c4be5860f3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c4be5860f3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c4be5860f3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4be5860f3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29DE0E06-5EA0-3B5A-C315-B5C375DD9786}"/>
            </a:ext>
          </a:extLst>
        </p:cNvPr>
        <p:cNvGrpSpPr/>
        <p:nvPr/>
      </p:nvGrpSpPr>
      <p:grpSpPr>
        <a:xfrm>
          <a:off x="0" y="0"/>
          <a:ext cx="0" cy="0"/>
          <a:chOff x="0" y="0"/>
          <a:chExt cx="0" cy="0"/>
        </a:xfrm>
      </p:grpSpPr>
      <p:sp>
        <p:nvSpPr>
          <p:cNvPr id="111" name="Google Shape;111;g3c4be5860f3_0_45:notes">
            <a:extLst>
              <a:ext uri="{FF2B5EF4-FFF2-40B4-BE49-F238E27FC236}">
                <a16:creationId xmlns:a16="http://schemas.microsoft.com/office/drawing/2014/main" id="{1C59123B-C23D-D4E5-6940-F4867EBF1B2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c4be5860f3_0_45:notes">
            <a:extLst>
              <a:ext uri="{FF2B5EF4-FFF2-40B4-BE49-F238E27FC236}">
                <a16:creationId xmlns:a16="http://schemas.microsoft.com/office/drawing/2014/main" id="{E3DBB900-BD79-DA86-8874-064F998B508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445468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c4be5860f3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c4be5860f3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c4be5860f3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c4be5860f3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4be5860f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4be5860f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c4be5860f3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c4be5860f3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FB3D1E7E-CA84-69BF-1764-06C247A1CF07}"/>
            </a:ext>
          </a:extLst>
        </p:cNvPr>
        <p:cNvGrpSpPr/>
        <p:nvPr/>
      </p:nvGrpSpPr>
      <p:grpSpPr>
        <a:xfrm>
          <a:off x="0" y="0"/>
          <a:ext cx="0" cy="0"/>
          <a:chOff x="0" y="0"/>
          <a:chExt cx="0" cy="0"/>
        </a:xfrm>
      </p:grpSpPr>
      <p:sp>
        <p:nvSpPr>
          <p:cNvPr id="63" name="Google Shape;63;g3c4be5860f3_0_5:notes">
            <a:extLst>
              <a:ext uri="{FF2B5EF4-FFF2-40B4-BE49-F238E27FC236}">
                <a16:creationId xmlns:a16="http://schemas.microsoft.com/office/drawing/2014/main" id="{54D538F1-F57D-E6FD-2FD5-1B5D797116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4be5860f3_0_5:notes">
            <a:extLst>
              <a:ext uri="{FF2B5EF4-FFF2-40B4-BE49-F238E27FC236}">
                <a16:creationId xmlns:a16="http://schemas.microsoft.com/office/drawing/2014/main" id="{9C538CF0-EA66-A56D-CB34-515A9FED7EC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Convenience Sampling, also known as haphazard sampling or availability sample. Little effort is made to ensure that the sample selected for the research is representative of the population of interest. Consequently, error bias may be included in the sample, and the research may lack generalizability. Research Methods and Statistics for Public and Nonprofit Administrators: A Practical Guide. Masami Nishishiba, Matthew Jones, Mariah Kraner. 2014. P.83.</a:t>
            </a:r>
            <a:endParaRPr dirty="0"/>
          </a:p>
        </p:txBody>
      </p:sp>
    </p:spTree>
    <p:extLst>
      <p:ext uri="{BB962C8B-B14F-4D97-AF65-F5344CB8AC3E}">
        <p14:creationId xmlns:p14="http://schemas.microsoft.com/office/powerpoint/2010/main" val="1091961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4be5860f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4be5860f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22899843-2A6C-F71B-4D9B-F8637C05B97A}"/>
            </a:ext>
          </a:extLst>
        </p:cNvPr>
        <p:cNvGrpSpPr/>
        <p:nvPr/>
      </p:nvGrpSpPr>
      <p:grpSpPr>
        <a:xfrm>
          <a:off x="0" y="0"/>
          <a:ext cx="0" cy="0"/>
          <a:chOff x="0" y="0"/>
          <a:chExt cx="0" cy="0"/>
        </a:xfrm>
      </p:grpSpPr>
      <p:sp>
        <p:nvSpPr>
          <p:cNvPr id="63" name="Google Shape;63;g3c4be5860f3_0_5:notes">
            <a:extLst>
              <a:ext uri="{FF2B5EF4-FFF2-40B4-BE49-F238E27FC236}">
                <a16:creationId xmlns:a16="http://schemas.microsoft.com/office/drawing/2014/main" id="{6BADD06D-BBE6-CC6F-E3F0-6D53CA33B3A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4be5860f3_0_5:notes">
            <a:extLst>
              <a:ext uri="{FF2B5EF4-FFF2-40B4-BE49-F238E27FC236}">
                <a16:creationId xmlns:a16="http://schemas.microsoft.com/office/drawing/2014/main" id="{C4C6A378-9E58-CC6A-A97C-E519C3CEF8F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03739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4be5860f3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4be5860f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a:extLst>
            <a:ext uri="{FF2B5EF4-FFF2-40B4-BE49-F238E27FC236}">
              <a16:creationId xmlns:a16="http://schemas.microsoft.com/office/drawing/2014/main" id="{6B7A26AB-1821-8064-9919-B26A979FB39E}"/>
            </a:ext>
          </a:extLst>
        </p:cNvPr>
        <p:cNvGrpSpPr/>
        <p:nvPr/>
      </p:nvGrpSpPr>
      <p:grpSpPr>
        <a:xfrm>
          <a:off x="0" y="0"/>
          <a:ext cx="0" cy="0"/>
          <a:chOff x="0" y="0"/>
          <a:chExt cx="0" cy="0"/>
        </a:xfrm>
      </p:grpSpPr>
      <p:sp>
        <p:nvSpPr>
          <p:cNvPr id="69" name="Google Shape;69;g3c4be5860f3_0_10:notes">
            <a:extLst>
              <a:ext uri="{FF2B5EF4-FFF2-40B4-BE49-F238E27FC236}">
                <a16:creationId xmlns:a16="http://schemas.microsoft.com/office/drawing/2014/main" id="{0F56D544-0404-9964-E616-64EE75F4718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4be5860f3_0_10:notes">
            <a:extLst>
              <a:ext uri="{FF2B5EF4-FFF2-40B4-BE49-F238E27FC236}">
                <a16:creationId xmlns:a16="http://schemas.microsoft.com/office/drawing/2014/main" id="{5E7DA868-4677-F12A-81AD-F34E63C9E5D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91134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4be5860f3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4be5860f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45744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microsoft.com/office/2014/relationships/chartEx" Target="../charts/chartEx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microsoft.com/office/2014/relationships/chartEx" Target="../charts/chartEx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chart" Target="../charts/chart15.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microsoft.com/office/2014/relationships/chartEx" Target="../charts/chartEx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chart" Target="../charts/chart17.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chart" Target="../charts/chart18.xml"/></Relationships>
</file>

<file path=ppt/slides/_rels/slide22.xml.rels><?xml version="1.0" encoding="UTF-8" standalone="yes"?>
<Relationships xmlns="http://schemas.openxmlformats.org/package/2006/relationships"><Relationship Id="rId3" Type="http://schemas.openxmlformats.org/officeDocument/2006/relationships/image" Target="../media/image26.png"/><Relationship Id="rId2" Type="http://schemas.microsoft.com/office/2014/relationships/chartEx" Target="../charts/chartEx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microsoft.com/office/2014/relationships/chartEx" Target="../charts/chartEx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chart" Target="../charts/chart20.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microsoft.com/office/2014/relationships/chartEx" Target="../charts/chartEx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sz="3800" b="1"/>
              <a:t>City of Sandy Community Survey</a:t>
            </a:r>
            <a:endParaRPr sz="3800" b="1" dirty="0"/>
          </a:p>
        </p:txBody>
      </p:sp>
      <p:sp>
        <p:nvSpPr>
          <p:cNvPr id="55" name="Google Shape;55;p13"/>
          <p:cNvSpPr txBox="1">
            <a:spLocks noGrp="1"/>
          </p:cNvSpPr>
          <p:nvPr>
            <p:ph type="subTitle" idx="1"/>
          </p:nvPr>
        </p:nvSpPr>
        <p:spPr>
          <a:xfrm>
            <a:off x="311708" y="279717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500" dirty="0"/>
              <a:t>Preliminary Results</a:t>
            </a:r>
            <a:endParaRPr sz="2500" dirty="0"/>
          </a:p>
        </p:txBody>
      </p:sp>
      <p:sp>
        <p:nvSpPr>
          <p:cNvPr id="2" name="TextBox 1">
            <a:extLst>
              <a:ext uri="{FF2B5EF4-FFF2-40B4-BE49-F238E27FC236}">
                <a16:creationId xmlns:a16="http://schemas.microsoft.com/office/drawing/2014/main" id="{A669013F-B165-C6B2-5491-57F3E2139DEE}"/>
              </a:ext>
            </a:extLst>
          </p:cNvPr>
          <p:cNvSpPr txBox="1"/>
          <p:nvPr/>
        </p:nvSpPr>
        <p:spPr>
          <a:xfrm>
            <a:off x="914400" y="4302087"/>
            <a:ext cx="4505899" cy="307777"/>
          </a:xfrm>
          <a:prstGeom prst="rect">
            <a:avLst/>
          </a:prstGeom>
          <a:noFill/>
        </p:spPr>
        <p:txBody>
          <a:bodyPr wrap="square" rtlCol="0">
            <a:spAutoFit/>
          </a:bodyPr>
          <a:lstStyle/>
          <a:p>
            <a:r>
              <a:rPr lang="en-US" dirty="0"/>
              <a:t>Raw data is available at https://ci.sandy.or.us/survey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BD1E7-B00A-1509-1A67-38C15CF83FDA}"/>
              </a:ext>
            </a:extLst>
          </p:cNvPr>
          <p:cNvSpPr>
            <a:spLocks noGrp="1"/>
          </p:cNvSpPr>
          <p:nvPr>
            <p:ph type="title"/>
          </p:nvPr>
        </p:nvSpPr>
        <p:spPr>
          <a:xfrm>
            <a:off x="311700" y="82168"/>
            <a:ext cx="8520600" cy="572700"/>
          </a:xfrm>
        </p:spPr>
        <p:txBody>
          <a:bodyPr>
            <a:normAutofit fontScale="90000"/>
          </a:bodyPr>
          <a:lstStyle/>
          <a:p>
            <a:r>
              <a:rPr lang="en" dirty="0"/>
              <a:t>Community Image and Reputation Write-In’s</a:t>
            </a:r>
            <a:endParaRPr lang="en-US" dirty="0"/>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07148F8F-8FEE-40F5-B3F4-6F7EBA37D810}"/>
                  </a:ext>
                </a:extLst>
              </p:cNvPr>
              <p:cNvGraphicFramePr/>
              <p:nvPr>
                <p:extLst>
                  <p:ext uri="{D42A27DB-BD31-4B8C-83A1-F6EECF244321}">
                    <p14:modId xmlns:p14="http://schemas.microsoft.com/office/powerpoint/2010/main" val="2556449175"/>
                  </p:ext>
                </p:extLst>
              </p:nvPr>
            </p:nvGraphicFramePr>
            <p:xfrm>
              <a:off x="1494971" y="748142"/>
              <a:ext cx="5885543" cy="431319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4" name="Chart 3">
                <a:extLst>
                  <a:ext uri="{FF2B5EF4-FFF2-40B4-BE49-F238E27FC236}">
                    <a16:creationId xmlns:a16="http://schemas.microsoft.com/office/drawing/2014/main" id="{07148F8F-8FEE-40F5-B3F4-6F7EBA37D810}"/>
                  </a:ext>
                </a:extLst>
              </p:cNvPr>
              <p:cNvPicPr>
                <a:picLocks noGrp="1" noRot="1" noChangeAspect="1" noMove="1" noResize="1" noEditPoints="1" noAdjustHandles="1" noChangeArrowheads="1" noChangeShapeType="1"/>
              </p:cNvPicPr>
              <p:nvPr/>
            </p:nvPicPr>
            <p:blipFill>
              <a:blip r:embed="rId4"/>
              <a:stretch>
                <a:fillRect/>
              </a:stretch>
            </p:blipFill>
            <p:spPr>
              <a:xfrm>
                <a:off x="1494971" y="748142"/>
                <a:ext cx="5885543" cy="4313190"/>
              </a:xfrm>
              <a:prstGeom prst="rect">
                <a:avLst/>
              </a:prstGeom>
            </p:spPr>
          </p:pic>
        </mc:Fallback>
      </mc:AlternateContent>
      <p:sp>
        <p:nvSpPr>
          <p:cNvPr id="3" name="TextBox 2">
            <a:extLst>
              <a:ext uri="{FF2B5EF4-FFF2-40B4-BE49-F238E27FC236}">
                <a16:creationId xmlns:a16="http://schemas.microsoft.com/office/drawing/2014/main" id="{327326B2-ABF2-1AB2-2D13-FD63E0D2D90A}"/>
              </a:ext>
            </a:extLst>
          </p:cNvPr>
          <p:cNvSpPr txBox="1"/>
          <p:nvPr/>
        </p:nvSpPr>
        <p:spPr>
          <a:xfrm>
            <a:off x="408791" y="4568875"/>
            <a:ext cx="1807284" cy="307777"/>
          </a:xfrm>
          <a:prstGeom prst="rect">
            <a:avLst/>
          </a:prstGeom>
          <a:noFill/>
        </p:spPr>
        <p:txBody>
          <a:bodyPr wrap="square" rtlCol="0">
            <a:spAutoFit/>
          </a:bodyPr>
          <a:lstStyle/>
          <a:p>
            <a:r>
              <a:rPr lang="en-US" dirty="0"/>
              <a:t>Q12</a:t>
            </a:r>
          </a:p>
        </p:txBody>
      </p:sp>
    </p:spTree>
    <p:extLst>
      <p:ext uri="{BB962C8B-B14F-4D97-AF65-F5344CB8AC3E}">
        <p14:creationId xmlns:p14="http://schemas.microsoft.com/office/powerpoint/2010/main" val="3501824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Public Safety Metrics</a:t>
            </a:r>
            <a:endParaRPr dirty="0"/>
          </a:p>
        </p:txBody>
      </p:sp>
      <p:sp>
        <p:nvSpPr>
          <p:cNvPr id="85" name="Google Shape;85;p18"/>
          <p:cNvSpPr txBox="1">
            <a:spLocks noGrp="1"/>
          </p:cNvSpPr>
          <p:nvPr>
            <p:ph type="body" idx="1"/>
          </p:nvPr>
        </p:nvSpPr>
        <p:spPr>
          <a:xfrm>
            <a:off x="311700" y="1152475"/>
            <a:ext cx="4746529"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General Safety</a:t>
            </a:r>
            <a:r>
              <a:rPr lang="en" dirty="0"/>
              <a:t>: 79% feel safe in Sandy; 82% feel safe in their neighborhood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a:p>
            <a:pPr marL="0" lvl="0" indent="0" algn="l" rtl="0">
              <a:spcBef>
                <a:spcPts val="1200"/>
              </a:spcBef>
              <a:spcAft>
                <a:spcPts val="0"/>
              </a:spcAft>
              <a:buNone/>
            </a:pPr>
            <a:r>
              <a:rPr lang="en" b="1" dirty="0"/>
              <a:t>Police Quality</a:t>
            </a:r>
            <a:r>
              <a:rPr lang="en" dirty="0"/>
              <a:t>: 71% rate Sandy PD services as “Good” or “Excellent”</a:t>
            </a:r>
          </a:p>
        </p:txBody>
      </p:sp>
      <p:graphicFrame>
        <p:nvGraphicFramePr>
          <p:cNvPr id="2" name="Chart 1">
            <a:extLst>
              <a:ext uri="{FF2B5EF4-FFF2-40B4-BE49-F238E27FC236}">
                <a16:creationId xmlns:a16="http://schemas.microsoft.com/office/drawing/2014/main" id="{E80E1BF4-803E-D887-00A6-E53D9D3EF657}"/>
              </a:ext>
            </a:extLst>
          </p:cNvPr>
          <p:cNvGraphicFramePr>
            <a:graphicFrameLocks/>
          </p:cNvGraphicFramePr>
          <p:nvPr>
            <p:extLst>
              <p:ext uri="{D42A27DB-BD31-4B8C-83A1-F6EECF244321}">
                <p14:modId xmlns:p14="http://schemas.microsoft.com/office/powerpoint/2010/main" val="65325092"/>
              </p:ext>
            </p:extLst>
          </p:nvPr>
        </p:nvGraphicFramePr>
        <p:xfrm>
          <a:off x="4941531" y="574625"/>
          <a:ext cx="3890767" cy="196940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E82A811D-B4A7-A028-7E56-C65ED93B7329}"/>
              </a:ext>
            </a:extLst>
          </p:cNvPr>
          <p:cNvGraphicFramePr>
            <a:graphicFrameLocks/>
          </p:cNvGraphicFramePr>
          <p:nvPr>
            <p:extLst>
              <p:ext uri="{D42A27DB-BD31-4B8C-83A1-F6EECF244321}">
                <p14:modId xmlns:p14="http://schemas.microsoft.com/office/powerpoint/2010/main" val="1644989566"/>
              </p:ext>
            </p:extLst>
          </p:nvPr>
        </p:nvGraphicFramePr>
        <p:xfrm>
          <a:off x="4941532" y="2914235"/>
          <a:ext cx="3890767" cy="1969407"/>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CBCBC2A9-FDC8-FF50-25F1-A918ED9F7E03}"/>
              </a:ext>
            </a:extLst>
          </p:cNvPr>
          <p:cNvSpPr txBox="1"/>
          <p:nvPr/>
        </p:nvSpPr>
        <p:spPr>
          <a:xfrm>
            <a:off x="408791" y="4568875"/>
            <a:ext cx="1807284" cy="307777"/>
          </a:xfrm>
          <a:prstGeom prst="rect">
            <a:avLst/>
          </a:prstGeom>
          <a:noFill/>
        </p:spPr>
        <p:txBody>
          <a:bodyPr wrap="square" rtlCol="0">
            <a:spAutoFit/>
          </a:bodyPr>
          <a:lstStyle/>
          <a:p>
            <a:r>
              <a:rPr lang="en-US" dirty="0"/>
              <a:t>Q13 &amp; Q21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48ECFC6-B35D-B403-B8E2-019BD0B42601}"/>
            </a:ext>
          </a:extLst>
        </p:cNvPr>
        <p:cNvGrpSpPr/>
        <p:nvPr/>
      </p:nvGrpSpPr>
      <p:grpSpPr>
        <a:xfrm>
          <a:off x="0" y="0"/>
          <a:ext cx="0" cy="0"/>
          <a:chOff x="0" y="0"/>
          <a:chExt cx="0" cy="0"/>
        </a:xfrm>
      </p:grpSpPr>
      <p:sp>
        <p:nvSpPr>
          <p:cNvPr id="84" name="Google Shape;84;p18">
            <a:extLst>
              <a:ext uri="{FF2B5EF4-FFF2-40B4-BE49-F238E27FC236}">
                <a16:creationId xmlns:a16="http://schemas.microsoft.com/office/drawing/2014/main" id="{F41DD81D-87F0-45D7-A0F6-C8216D187D0D}"/>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Public Safety Metrics Cont.</a:t>
            </a:r>
            <a:endParaRPr dirty="0"/>
          </a:p>
        </p:txBody>
      </p:sp>
      <p:sp>
        <p:nvSpPr>
          <p:cNvPr id="85" name="Google Shape;85;p18">
            <a:extLst>
              <a:ext uri="{FF2B5EF4-FFF2-40B4-BE49-F238E27FC236}">
                <a16:creationId xmlns:a16="http://schemas.microsoft.com/office/drawing/2014/main" id="{0EEE8EAC-94E8-0C9E-69EB-05AAAEFA7834}"/>
              </a:ext>
            </a:extLst>
          </p:cNvPr>
          <p:cNvSpPr txBox="1">
            <a:spLocks noGrp="1"/>
          </p:cNvSpPr>
          <p:nvPr>
            <p:ph type="body" idx="1"/>
          </p:nvPr>
        </p:nvSpPr>
        <p:spPr>
          <a:xfrm>
            <a:off x="373563" y="1348418"/>
            <a:ext cx="8607329" cy="988382"/>
          </a:xfrm>
          <a:prstGeom prst="rect">
            <a:avLst/>
          </a:prstGeom>
        </p:spPr>
        <p:txBody>
          <a:bodyPr spcFirstLastPara="1" wrap="square" lIns="91425" tIns="91425" rIns="91425" bIns="91425" anchor="t" anchorCtr="0">
            <a:normAutofit/>
          </a:bodyPr>
          <a:lstStyle/>
          <a:p>
            <a:pPr marL="0" lvl="0" indent="0" algn="l" rtl="0">
              <a:spcBef>
                <a:spcPts val="1200"/>
              </a:spcBef>
              <a:spcAft>
                <a:spcPts val="1200"/>
              </a:spcAft>
              <a:buNone/>
            </a:pPr>
            <a:r>
              <a:rPr lang="en" b="1" dirty="0"/>
              <a:t>Automated Traffic Enforcement</a:t>
            </a:r>
            <a:r>
              <a:rPr lang="en" dirty="0"/>
              <a:t>: Divided; 37% useful vs. 36% no benefit</a:t>
            </a:r>
            <a:endParaRPr dirty="0"/>
          </a:p>
        </p:txBody>
      </p:sp>
      <p:graphicFrame>
        <p:nvGraphicFramePr>
          <p:cNvPr id="3" name="Chart 2">
            <a:extLst>
              <a:ext uri="{FF2B5EF4-FFF2-40B4-BE49-F238E27FC236}">
                <a16:creationId xmlns:a16="http://schemas.microsoft.com/office/drawing/2014/main" id="{AC9C2AE7-B402-A6F7-CCC9-60402F598157}"/>
              </a:ext>
            </a:extLst>
          </p:cNvPr>
          <p:cNvGraphicFramePr>
            <a:graphicFrameLocks/>
          </p:cNvGraphicFramePr>
          <p:nvPr>
            <p:extLst>
              <p:ext uri="{D42A27DB-BD31-4B8C-83A1-F6EECF244321}">
                <p14:modId xmlns:p14="http://schemas.microsoft.com/office/powerpoint/2010/main" val="489305943"/>
              </p:ext>
            </p:extLst>
          </p:nvPr>
        </p:nvGraphicFramePr>
        <p:xfrm>
          <a:off x="1240971" y="2467429"/>
          <a:ext cx="6872515" cy="242501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07FD9C36-F775-9A95-D2EB-0F1157305F30}"/>
              </a:ext>
            </a:extLst>
          </p:cNvPr>
          <p:cNvSpPr txBox="1"/>
          <p:nvPr/>
        </p:nvSpPr>
        <p:spPr>
          <a:xfrm>
            <a:off x="408791" y="4568875"/>
            <a:ext cx="1807284" cy="307777"/>
          </a:xfrm>
          <a:prstGeom prst="rect">
            <a:avLst/>
          </a:prstGeom>
          <a:noFill/>
        </p:spPr>
        <p:txBody>
          <a:bodyPr wrap="square" rtlCol="0">
            <a:spAutoFit/>
          </a:bodyPr>
          <a:lstStyle/>
          <a:p>
            <a:r>
              <a:rPr lang="en-US" dirty="0"/>
              <a:t>Q28</a:t>
            </a:r>
          </a:p>
        </p:txBody>
      </p:sp>
    </p:spTree>
    <p:extLst>
      <p:ext uri="{BB962C8B-B14F-4D97-AF65-F5344CB8AC3E}">
        <p14:creationId xmlns:p14="http://schemas.microsoft.com/office/powerpoint/2010/main" val="3658426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Public Safety Priorities</a:t>
            </a:r>
            <a:endParaRPr dirty="0"/>
          </a:p>
        </p:txBody>
      </p:sp>
      <p:sp>
        <p:nvSpPr>
          <p:cNvPr id="91" name="Google Shape;91;p19"/>
          <p:cNvSpPr txBox="1">
            <a:spLocks noGrp="1"/>
          </p:cNvSpPr>
          <p:nvPr>
            <p:ph type="body" idx="1"/>
          </p:nvPr>
        </p:nvSpPr>
        <p:spPr>
          <a:xfrm>
            <a:off x="5007432" y="1335313"/>
            <a:ext cx="3824868" cy="3233561"/>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b="1" dirty="0"/>
              <a:t>Theft Prevention</a:t>
            </a:r>
            <a:r>
              <a:rPr lang="en" dirty="0"/>
              <a:t>: 92% say it is “Important”</a:t>
            </a:r>
            <a:endParaRPr lang="en-US" dirty="0"/>
          </a:p>
          <a:p>
            <a:pPr marL="0" lvl="0" indent="0" algn="l" rtl="0">
              <a:spcBef>
                <a:spcPts val="0"/>
              </a:spcBef>
              <a:spcAft>
                <a:spcPts val="0"/>
              </a:spcAft>
              <a:buNone/>
            </a:pPr>
            <a:endParaRPr dirty="0"/>
          </a:p>
          <a:p>
            <a:pPr marL="0" lvl="0" indent="0" algn="l" rtl="0">
              <a:spcBef>
                <a:spcPts val="1200"/>
              </a:spcBef>
              <a:spcAft>
                <a:spcPts val="0"/>
              </a:spcAft>
              <a:buNone/>
            </a:pPr>
            <a:r>
              <a:rPr lang="en" b="1" dirty="0"/>
              <a:t>Community Policing</a:t>
            </a:r>
            <a:r>
              <a:rPr lang="en" dirty="0"/>
              <a:t>: 82% say it is “Important”</a:t>
            </a:r>
          </a:p>
          <a:p>
            <a:pPr marL="0" lvl="0" indent="0" algn="l" rtl="0">
              <a:spcBef>
                <a:spcPts val="1200"/>
              </a:spcBef>
              <a:spcAft>
                <a:spcPts val="0"/>
              </a:spcAft>
              <a:buNone/>
            </a:pPr>
            <a:endParaRPr dirty="0"/>
          </a:p>
          <a:p>
            <a:pPr marL="0" lvl="0" indent="0" algn="l" rtl="0">
              <a:spcBef>
                <a:spcPts val="1200"/>
              </a:spcBef>
              <a:spcAft>
                <a:spcPts val="1200"/>
              </a:spcAft>
              <a:buNone/>
            </a:pPr>
            <a:r>
              <a:rPr lang="en" b="1" dirty="0"/>
              <a:t>Traffic/Speed Enforcement</a:t>
            </a:r>
            <a:r>
              <a:rPr lang="en" dirty="0"/>
              <a:t>: 80% say it is “Important”</a:t>
            </a:r>
            <a:endParaRPr dirty="0"/>
          </a:p>
        </p:txBody>
      </p:sp>
      <p:graphicFrame>
        <p:nvGraphicFramePr>
          <p:cNvPr id="2" name="Chart 1">
            <a:extLst>
              <a:ext uri="{FF2B5EF4-FFF2-40B4-BE49-F238E27FC236}">
                <a16:creationId xmlns:a16="http://schemas.microsoft.com/office/drawing/2014/main" id="{842CF842-D738-6863-78CF-E60167B64842}"/>
              </a:ext>
            </a:extLst>
          </p:cNvPr>
          <p:cNvGraphicFramePr>
            <a:graphicFrameLocks/>
          </p:cNvGraphicFramePr>
          <p:nvPr>
            <p:extLst>
              <p:ext uri="{D42A27DB-BD31-4B8C-83A1-F6EECF244321}">
                <p14:modId xmlns:p14="http://schemas.microsoft.com/office/powerpoint/2010/main" val="3214256077"/>
              </p:ext>
            </p:extLst>
          </p:nvPr>
        </p:nvGraphicFramePr>
        <p:xfrm>
          <a:off x="399140" y="2953656"/>
          <a:ext cx="4376059" cy="18620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1E18F9D8-ADEB-32F3-43C6-0AD14F6DAD85}"/>
              </a:ext>
            </a:extLst>
          </p:cNvPr>
          <p:cNvGraphicFramePr>
            <a:graphicFrameLocks/>
          </p:cNvGraphicFramePr>
          <p:nvPr>
            <p:extLst>
              <p:ext uri="{D42A27DB-BD31-4B8C-83A1-F6EECF244321}">
                <p14:modId xmlns:p14="http://schemas.microsoft.com/office/powerpoint/2010/main" val="2036597300"/>
              </p:ext>
            </p:extLst>
          </p:nvPr>
        </p:nvGraphicFramePr>
        <p:xfrm>
          <a:off x="399140" y="1081313"/>
          <a:ext cx="4172860" cy="1698173"/>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132D0F85-E379-2B09-376C-42068F2D357F}"/>
              </a:ext>
            </a:extLst>
          </p:cNvPr>
          <p:cNvSpPr txBox="1"/>
          <p:nvPr/>
        </p:nvSpPr>
        <p:spPr>
          <a:xfrm>
            <a:off x="311700" y="4715417"/>
            <a:ext cx="1807284" cy="307777"/>
          </a:xfrm>
          <a:prstGeom prst="rect">
            <a:avLst/>
          </a:prstGeom>
          <a:noFill/>
        </p:spPr>
        <p:txBody>
          <a:bodyPr wrap="square" rtlCol="0">
            <a:spAutoFit/>
          </a:bodyPr>
          <a:lstStyle/>
          <a:p>
            <a:r>
              <a:rPr lang="en-US" dirty="0"/>
              <a:t>Q25 &amp; Q26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8EC6-A06B-157C-E91C-6AFF936C73E1}"/>
              </a:ext>
            </a:extLst>
          </p:cNvPr>
          <p:cNvSpPr>
            <a:spLocks noGrp="1"/>
          </p:cNvSpPr>
          <p:nvPr>
            <p:ph type="title"/>
          </p:nvPr>
        </p:nvSpPr>
        <p:spPr>
          <a:xfrm>
            <a:off x="311700" y="56242"/>
            <a:ext cx="8520600" cy="572700"/>
          </a:xfrm>
        </p:spPr>
        <p:txBody>
          <a:bodyPr>
            <a:normAutofit fontScale="90000"/>
          </a:bodyPr>
          <a:lstStyle/>
          <a:p>
            <a:r>
              <a:rPr lang="en-US" dirty="0"/>
              <a:t>Public Safety</a:t>
            </a:r>
            <a:br>
              <a:rPr lang="en-US" dirty="0"/>
            </a:br>
            <a:r>
              <a:rPr lang="en-US" dirty="0"/>
              <a:t> Write-In’s</a:t>
            </a:r>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1C1B11FC-C034-E575-4C28-8E1FB4633436}"/>
                  </a:ext>
                </a:extLst>
              </p:cNvPr>
              <p:cNvGraphicFramePr/>
              <p:nvPr>
                <p:extLst>
                  <p:ext uri="{D42A27DB-BD31-4B8C-83A1-F6EECF244321}">
                    <p14:modId xmlns:p14="http://schemas.microsoft.com/office/powerpoint/2010/main" val="1573951751"/>
                  </p:ext>
                </p:extLst>
              </p:nvPr>
            </p:nvGraphicFramePr>
            <p:xfrm>
              <a:off x="2002971" y="224971"/>
              <a:ext cx="6930572" cy="4862287"/>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1C1B11FC-C034-E575-4C28-8E1FB4633436}"/>
                  </a:ext>
                </a:extLst>
              </p:cNvPr>
              <p:cNvPicPr>
                <a:picLocks noGrp="1" noRot="1" noChangeAspect="1" noMove="1" noResize="1" noEditPoints="1" noAdjustHandles="1" noChangeArrowheads="1" noChangeShapeType="1"/>
              </p:cNvPicPr>
              <p:nvPr/>
            </p:nvPicPr>
            <p:blipFill>
              <a:blip r:embed="rId3"/>
              <a:stretch>
                <a:fillRect/>
              </a:stretch>
            </p:blipFill>
            <p:spPr>
              <a:xfrm>
                <a:off x="2002971" y="224971"/>
                <a:ext cx="6930572" cy="4862287"/>
              </a:xfrm>
              <a:prstGeom prst="rect">
                <a:avLst/>
              </a:prstGeom>
            </p:spPr>
          </p:pic>
        </mc:Fallback>
      </mc:AlternateContent>
      <p:sp>
        <p:nvSpPr>
          <p:cNvPr id="3" name="TextBox 2">
            <a:extLst>
              <a:ext uri="{FF2B5EF4-FFF2-40B4-BE49-F238E27FC236}">
                <a16:creationId xmlns:a16="http://schemas.microsoft.com/office/drawing/2014/main" id="{DB07135E-4517-9FAA-6882-9572CAB1049E}"/>
              </a:ext>
            </a:extLst>
          </p:cNvPr>
          <p:cNvSpPr txBox="1"/>
          <p:nvPr/>
        </p:nvSpPr>
        <p:spPr>
          <a:xfrm>
            <a:off x="408791" y="4568875"/>
            <a:ext cx="1807284" cy="307777"/>
          </a:xfrm>
          <a:prstGeom prst="rect">
            <a:avLst/>
          </a:prstGeom>
          <a:noFill/>
        </p:spPr>
        <p:txBody>
          <a:bodyPr wrap="square" rtlCol="0">
            <a:spAutoFit/>
          </a:bodyPr>
          <a:lstStyle/>
          <a:p>
            <a:r>
              <a:rPr lang="en-US" dirty="0"/>
              <a:t>Q29</a:t>
            </a:r>
          </a:p>
        </p:txBody>
      </p:sp>
    </p:spTree>
    <p:extLst>
      <p:ext uri="{BB962C8B-B14F-4D97-AF65-F5344CB8AC3E}">
        <p14:creationId xmlns:p14="http://schemas.microsoft.com/office/powerpoint/2010/main" val="4019941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Local Economy &amp; Employment</a:t>
            </a:r>
            <a:endParaRPr dirty="0"/>
          </a:p>
        </p:txBody>
      </p:sp>
      <p:sp>
        <p:nvSpPr>
          <p:cNvPr id="97" name="Google Shape;97;p20"/>
          <p:cNvSpPr txBox="1">
            <a:spLocks noGrp="1"/>
          </p:cNvSpPr>
          <p:nvPr>
            <p:ph type="body" idx="1"/>
          </p:nvPr>
        </p:nvSpPr>
        <p:spPr>
          <a:xfrm>
            <a:off x="4572000" y="1166989"/>
            <a:ext cx="42603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Economic Health</a:t>
            </a:r>
            <a:r>
              <a:rPr lang="en" dirty="0"/>
              <a:t>: 45% say it is “Fair”; 33% say it is “Good”</a:t>
            </a:r>
          </a:p>
          <a:p>
            <a:pPr marL="0" lvl="0" indent="0" algn="l" rtl="0">
              <a:spcBef>
                <a:spcPts val="0"/>
              </a:spcBef>
              <a:spcAft>
                <a:spcPts val="0"/>
              </a:spcAft>
              <a:buNone/>
            </a:pPr>
            <a:endParaRPr dirty="0"/>
          </a:p>
          <a:p>
            <a:pPr marL="0" lvl="0" indent="0" algn="l" rtl="0">
              <a:spcBef>
                <a:spcPts val="1200"/>
              </a:spcBef>
              <a:spcAft>
                <a:spcPts val="0"/>
              </a:spcAft>
              <a:buNone/>
            </a:pPr>
            <a:r>
              <a:rPr lang="en" b="1" dirty="0"/>
              <a:t>Jobs</a:t>
            </a:r>
            <a:r>
              <a:rPr lang="en" dirty="0"/>
              <a:t>: 41% rate local employment opportunities as “Poor”</a:t>
            </a:r>
          </a:p>
          <a:p>
            <a:pPr marL="0" lvl="0" indent="0" algn="l" rtl="0">
              <a:spcBef>
                <a:spcPts val="1200"/>
              </a:spcBef>
              <a:spcAft>
                <a:spcPts val="0"/>
              </a:spcAft>
              <a:buNone/>
            </a:pPr>
            <a:endParaRPr dirty="0"/>
          </a:p>
          <a:p>
            <a:pPr marL="0" lvl="0" indent="0" algn="l" rtl="0">
              <a:spcBef>
                <a:spcPts val="1200"/>
              </a:spcBef>
              <a:spcAft>
                <a:spcPts val="1200"/>
              </a:spcAft>
              <a:buNone/>
            </a:pPr>
            <a:r>
              <a:rPr lang="en" b="1" dirty="0"/>
              <a:t>Infrastructure</a:t>
            </a:r>
            <a:r>
              <a:rPr lang="en" dirty="0"/>
              <a:t>: 75% support continued investment in city-owned infrastructure</a:t>
            </a:r>
            <a:endParaRPr dirty="0"/>
          </a:p>
        </p:txBody>
      </p:sp>
      <p:graphicFrame>
        <p:nvGraphicFramePr>
          <p:cNvPr id="2" name="Chart 1">
            <a:extLst>
              <a:ext uri="{FF2B5EF4-FFF2-40B4-BE49-F238E27FC236}">
                <a16:creationId xmlns:a16="http://schemas.microsoft.com/office/drawing/2014/main" id="{EF361263-FBE1-A846-05D4-16A351DD5F9B}"/>
              </a:ext>
            </a:extLst>
          </p:cNvPr>
          <p:cNvGraphicFramePr>
            <a:graphicFrameLocks/>
          </p:cNvGraphicFramePr>
          <p:nvPr>
            <p:extLst>
              <p:ext uri="{D42A27DB-BD31-4B8C-83A1-F6EECF244321}">
                <p14:modId xmlns:p14="http://schemas.microsoft.com/office/powerpoint/2010/main" val="4177249654"/>
              </p:ext>
            </p:extLst>
          </p:nvPr>
        </p:nvGraphicFramePr>
        <p:xfrm>
          <a:off x="457556" y="1166990"/>
          <a:ext cx="4034613" cy="15689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1922D14F-D5B3-318E-E580-23746F1841E2}"/>
              </a:ext>
            </a:extLst>
          </p:cNvPr>
          <p:cNvGraphicFramePr>
            <a:graphicFrameLocks/>
          </p:cNvGraphicFramePr>
          <p:nvPr>
            <p:extLst>
              <p:ext uri="{D42A27DB-BD31-4B8C-83A1-F6EECF244321}">
                <p14:modId xmlns:p14="http://schemas.microsoft.com/office/powerpoint/2010/main" val="4001300087"/>
              </p:ext>
            </p:extLst>
          </p:nvPr>
        </p:nvGraphicFramePr>
        <p:xfrm>
          <a:off x="457557" y="3062514"/>
          <a:ext cx="4034614" cy="1792516"/>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1858763D-588F-6BA7-59D2-3BA338A4C375}"/>
              </a:ext>
            </a:extLst>
          </p:cNvPr>
          <p:cNvSpPr txBox="1"/>
          <p:nvPr/>
        </p:nvSpPr>
        <p:spPr>
          <a:xfrm>
            <a:off x="408791" y="4568875"/>
            <a:ext cx="1807284" cy="307777"/>
          </a:xfrm>
          <a:prstGeom prst="rect">
            <a:avLst/>
          </a:prstGeom>
          <a:noFill/>
        </p:spPr>
        <p:txBody>
          <a:bodyPr wrap="square" rtlCol="0">
            <a:spAutoFit/>
          </a:bodyPr>
          <a:lstStyle/>
          <a:p>
            <a:r>
              <a:rPr lang="en-US" dirty="0"/>
              <a:t>Q30 &amp; Q34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240938"/>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Consumer Habits &amp; Gaps</a:t>
            </a:r>
            <a:endParaRPr dirty="0"/>
          </a:p>
        </p:txBody>
      </p:sp>
      <p:sp>
        <p:nvSpPr>
          <p:cNvPr id="103" name="Google Shape;103;p21"/>
          <p:cNvSpPr txBox="1">
            <a:spLocks noGrp="1"/>
          </p:cNvSpPr>
          <p:nvPr>
            <p:ph type="body" idx="1"/>
          </p:nvPr>
        </p:nvSpPr>
        <p:spPr>
          <a:xfrm>
            <a:off x="311700" y="813638"/>
            <a:ext cx="4260300" cy="1138533"/>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400" b="1" dirty="0"/>
              <a:t>Out-of-Town Services</a:t>
            </a:r>
            <a:r>
              <a:rPr lang="en" sz="1400" dirty="0"/>
              <a:t>: Residents leave Sandy for Healthcare (77%), Retail (72%), and Entertainment (68%)</a:t>
            </a:r>
            <a:endParaRPr sz="1400" dirty="0"/>
          </a:p>
        </p:txBody>
      </p:sp>
      <p:sp>
        <p:nvSpPr>
          <p:cNvPr id="2" name="Google Shape;103;p21">
            <a:extLst>
              <a:ext uri="{FF2B5EF4-FFF2-40B4-BE49-F238E27FC236}">
                <a16:creationId xmlns:a16="http://schemas.microsoft.com/office/drawing/2014/main" id="{4C8A071A-C1C1-4A2B-1D48-DF45E1A6030E}"/>
              </a:ext>
            </a:extLst>
          </p:cNvPr>
          <p:cNvSpPr txBox="1">
            <a:spLocks/>
          </p:cNvSpPr>
          <p:nvPr/>
        </p:nvSpPr>
        <p:spPr>
          <a:xfrm>
            <a:off x="4572000" y="631322"/>
            <a:ext cx="4260300" cy="34164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spcBef>
                <a:spcPts val="1200"/>
              </a:spcBef>
              <a:spcAft>
                <a:spcPts val="1200"/>
              </a:spcAft>
              <a:buFont typeface="Arial"/>
              <a:buNone/>
            </a:pPr>
            <a:r>
              <a:rPr lang="en-US" sz="1400" b="1" dirty="0"/>
              <a:t>Livability Barrier</a:t>
            </a:r>
            <a:r>
              <a:rPr lang="en-US" sz="1400" dirty="0"/>
              <a:t>: 61% cited Utilities/Infrastructure as the top issue that Sandy is facing</a:t>
            </a:r>
          </a:p>
        </p:txBody>
      </p:sp>
      <p:pic>
        <p:nvPicPr>
          <p:cNvPr id="4" name="Picture 3">
            <a:extLst>
              <a:ext uri="{FF2B5EF4-FFF2-40B4-BE49-F238E27FC236}">
                <a16:creationId xmlns:a16="http://schemas.microsoft.com/office/drawing/2014/main" id="{79B5A88F-36FC-AF67-4C60-9B15F19BF1DB}"/>
              </a:ext>
            </a:extLst>
          </p:cNvPr>
          <p:cNvPicPr>
            <a:picLocks noChangeAspect="1"/>
          </p:cNvPicPr>
          <p:nvPr/>
        </p:nvPicPr>
        <p:blipFill>
          <a:blip r:embed="rId3"/>
          <a:stretch>
            <a:fillRect/>
          </a:stretch>
        </p:blipFill>
        <p:spPr>
          <a:xfrm>
            <a:off x="5216970" y="1461104"/>
            <a:ext cx="3146024" cy="3372901"/>
          </a:xfrm>
          <a:prstGeom prst="rect">
            <a:avLst/>
          </a:prstGeom>
        </p:spPr>
      </p:pic>
      <p:pic>
        <p:nvPicPr>
          <p:cNvPr id="6" name="Picture 5">
            <a:extLst>
              <a:ext uri="{FF2B5EF4-FFF2-40B4-BE49-F238E27FC236}">
                <a16:creationId xmlns:a16="http://schemas.microsoft.com/office/drawing/2014/main" id="{3721F8F2-B40E-ECA3-93C2-2F22F5C350E9}"/>
              </a:ext>
            </a:extLst>
          </p:cNvPr>
          <p:cNvPicPr>
            <a:picLocks noChangeAspect="1"/>
          </p:cNvPicPr>
          <p:nvPr/>
        </p:nvPicPr>
        <p:blipFill>
          <a:blip r:embed="rId4"/>
          <a:stretch>
            <a:fillRect/>
          </a:stretch>
        </p:blipFill>
        <p:spPr>
          <a:xfrm>
            <a:off x="1030239" y="1461105"/>
            <a:ext cx="2896793" cy="3372901"/>
          </a:xfrm>
          <a:prstGeom prst="rect">
            <a:avLst/>
          </a:prstGeom>
        </p:spPr>
      </p:pic>
      <p:sp>
        <p:nvSpPr>
          <p:cNvPr id="3" name="TextBox 2">
            <a:extLst>
              <a:ext uri="{FF2B5EF4-FFF2-40B4-BE49-F238E27FC236}">
                <a16:creationId xmlns:a16="http://schemas.microsoft.com/office/drawing/2014/main" id="{7C21679F-3ECD-C561-7F55-58F9ECDB6889}"/>
              </a:ext>
            </a:extLst>
          </p:cNvPr>
          <p:cNvSpPr txBox="1"/>
          <p:nvPr/>
        </p:nvSpPr>
        <p:spPr>
          <a:xfrm>
            <a:off x="311700" y="4748673"/>
            <a:ext cx="1807284" cy="307777"/>
          </a:xfrm>
          <a:prstGeom prst="rect">
            <a:avLst/>
          </a:prstGeom>
          <a:noFill/>
        </p:spPr>
        <p:txBody>
          <a:bodyPr wrap="square" rtlCol="0">
            <a:spAutoFit/>
          </a:bodyPr>
          <a:lstStyle/>
          <a:p>
            <a:r>
              <a:rPr lang="en-US" dirty="0"/>
              <a:t>Q40 &amp; Q41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A13C9-6BBF-D5CA-1F8E-1F0FBCD4C6CB}"/>
              </a:ext>
            </a:extLst>
          </p:cNvPr>
          <p:cNvSpPr>
            <a:spLocks noGrp="1"/>
          </p:cNvSpPr>
          <p:nvPr>
            <p:ph type="title"/>
          </p:nvPr>
        </p:nvSpPr>
        <p:spPr/>
        <p:txBody>
          <a:bodyPr>
            <a:normAutofit fontScale="90000"/>
          </a:bodyPr>
          <a:lstStyle/>
          <a:p>
            <a:r>
              <a:rPr lang="en-US" dirty="0"/>
              <a:t>Local Economy </a:t>
            </a:r>
            <a:br>
              <a:rPr lang="en-US" dirty="0"/>
            </a:br>
            <a:r>
              <a:rPr lang="en-US" dirty="0"/>
              <a:t>Write-In’s</a:t>
            </a:r>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35AC0DEE-DCDD-8453-4C51-F55AE3DF3889}"/>
                  </a:ext>
                </a:extLst>
              </p:cNvPr>
              <p:cNvGraphicFramePr/>
              <p:nvPr>
                <p:extLst>
                  <p:ext uri="{D42A27DB-BD31-4B8C-83A1-F6EECF244321}">
                    <p14:modId xmlns:p14="http://schemas.microsoft.com/office/powerpoint/2010/main" val="3079316826"/>
                  </p:ext>
                </p:extLst>
              </p:nvPr>
            </p:nvGraphicFramePr>
            <p:xfrm>
              <a:off x="2873829" y="116115"/>
              <a:ext cx="5878286" cy="490582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35AC0DEE-DCDD-8453-4C51-F55AE3DF3889}"/>
                  </a:ext>
                </a:extLst>
              </p:cNvPr>
              <p:cNvPicPr>
                <a:picLocks noGrp="1" noRot="1" noChangeAspect="1" noMove="1" noResize="1" noEditPoints="1" noAdjustHandles="1" noChangeArrowheads="1" noChangeShapeType="1"/>
              </p:cNvPicPr>
              <p:nvPr/>
            </p:nvPicPr>
            <p:blipFill>
              <a:blip r:embed="rId3"/>
              <a:stretch>
                <a:fillRect/>
              </a:stretch>
            </p:blipFill>
            <p:spPr>
              <a:xfrm>
                <a:off x="2873829" y="116115"/>
                <a:ext cx="5878286" cy="4905828"/>
              </a:xfrm>
              <a:prstGeom prst="rect">
                <a:avLst/>
              </a:prstGeom>
            </p:spPr>
          </p:pic>
        </mc:Fallback>
      </mc:AlternateContent>
      <p:sp>
        <p:nvSpPr>
          <p:cNvPr id="3" name="TextBox 2">
            <a:extLst>
              <a:ext uri="{FF2B5EF4-FFF2-40B4-BE49-F238E27FC236}">
                <a16:creationId xmlns:a16="http://schemas.microsoft.com/office/drawing/2014/main" id="{20E45A2E-F64D-B183-6A52-E298D31ED261}"/>
              </a:ext>
            </a:extLst>
          </p:cNvPr>
          <p:cNvSpPr txBox="1"/>
          <p:nvPr/>
        </p:nvSpPr>
        <p:spPr>
          <a:xfrm>
            <a:off x="408791" y="4568875"/>
            <a:ext cx="1807284" cy="307777"/>
          </a:xfrm>
          <a:prstGeom prst="rect">
            <a:avLst/>
          </a:prstGeom>
          <a:noFill/>
        </p:spPr>
        <p:txBody>
          <a:bodyPr wrap="square" rtlCol="0">
            <a:spAutoFit/>
          </a:bodyPr>
          <a:lstStyle/>
          <a:p>
            <a:r>
              <a:rPr lang="en-US" dirty="0"/>
              <a:t>Q42</a:t>
            </a:r>
          </a:p>
        </p:txBody>
      </p:sp>
    </p:spTree>
    <p:extLst>
      <p:ext uri="{BB962C8B-B14F-4D97-AF65-F5344CB8AC3E}">
        <p14:creationId xmlns:p14="http://schemas.microsoft.com/office/powerpoint/2010/main" val="3172201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Transportation &amp; Mobility</a:t>
            </a:r>
            <a:endParaRPr dirty="0"/>
          </a:p>
        </p:txBody>
      </p:sp>
      <p:sp>
        <p:nvSpPr>
          <p:cNvPr id="109" name="Google Shape;109;p22"/>
          <p:cNvSpPr txBox="1">
            <a:spLocks noGrp="1"/>
          </p:cNvSpPr>
          <p:nvPr>
            <p:ph type="body" idx="1"/>
          </p:nvPr>
        </p:nvSpPr>
        <p:spPr>
          <a:xfrm>
            <a:off x="311700" y="1152475"/>
            <a:ext cx="4078871"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City Street Flow</a:t>
            </a:r>
            <a:r>
              <a:rPr lang="en" dirty="0"/>
              <a:t>: 59% rate major streets as being “Good” or “Excellent”</a:t>
            </a:r>
            <a:endParaRPr dirty="0"/>
          </a:p>
          <a:p>
            <a:pPr marL="0" lvl="0" indent="0" algn="l" rtl="0">
              <a:spcBef>
                <a:spcPts val="1200"/>
              </a:spcBef>
              <a:spcAft>
                <a:spcPts val="0"/>
              </a:spcAft>
              <a:buNone/>
            </a:pPr>
            <a:r>
              <a:rPr lang="en" b="1" dirty="0"/>
              <a:t>Downtown Pain Points</a:t>
            </a:r>
            <a:r>
              <a:rPr lang="en" dirty="0"/>
              <a:t>: 43% rate downtown/highway traffic flow as “Poor”</a:t>
            </a:r>
            <a:endParaRPr dirty="0"/>
          </a:p>
          <a:p>
            <a:pPr marL="0" lvl="0" indent="0" algn="l" rtl="0">
              <a:spcBef>
                <a:spcPts val="1200"/>
              </a:spcBef>
              <a:spcAft>
                <a:spcPts val="1200"/>
              </a:spcAft>
              <a:buNone/>
            </a:pPr>
            <a:r>
              <a:rPr lang="en" b="1" dirty="0"/>
              <a:t>SAM Transit</a:t>
            </a:r>
            <a:r>
              <a:rPr lang="en" dirty="0"/>
              <a:t>: 74% believe the fare price is correct</a:t>
            </a:r>
            <a:endParaRPr dirty="0"/>
          </a:p>
        </p:txBody>
      </p:sp>
      <p:graphicFrame>
        <p:nvGraphicFramePr>
          <p:cNvPr id="2" name="Chart 1">
            <a:extLst>
              <a:ext uri="{FF2B5EF4-FFF2-40B4-BE49-F238E27FC236}">
                <a16:creationId xmlns:a16="http://schemas.microsoft.com/office/drawing/2014/main" id="{134B327B-89EE-2413-E157-9EF849977FD5}"/>
              </a:ext>
            </a:extLst>
          </p:cNvPr>
          <p:cNvGraphicFramePr>
            <a:graphicFrameLocks/>
          </p:cNvGraphicFramePr>
          <p:nvPr>
            <p:extLst>
              <p:ext uri="{D42A27DB-BD31-4B8C-83A1-F6EECF244321}">
                <p14:modId xmlns:p14="http://schemas.microsoft.com/office/powerpoint/2010/main" val="1752914119"/>
              </p:ext>
            </p:extLst>
          </p:nvPr>
        </p:nvGraphicFramePr>
        <p:xfrm>
          <a:off x="4260300" y="731375"/>
          <a:ext cx="4572000" cy="20524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57970CFD-0337-8469-C059-2841873BBBF1}"/>
              </a:ext>
            </a:extLst>
          </p:cNvPr>
          <p:cNvGraphicFramePr>
            <a:graphicFrameLocks/>
          </p:cNvGraphicFramePr>
          <p:nvPr>
            <p:extLst>
              <p:ext uri="{D42A27DB-BD31-4B8C-83A1-F6EECF244321}">
                <p14:modId xmlns:p14="http://schemas.microsoft.com/office/powerpoint/2010/main" val="3107832003"/>
              </p:ext>
            </p:extLst>
          </p:nvPr>
        </p:nvGraphicFramePr>
        <p:xfrm>
          <a:off x="4260300" y="3056361"/>
          <a:ext cx="4572000" cy="1869327"/>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326B6EEA-FD2E-AA6E-CAFE-EDF1401A74BA}"/>
              </a:ext>
            </a:extLst>
          </p:cNvPr>
          <p:cNvSpPr txBox="1"/>
          <p:nvPr/>
        </p:nvSpPr>
        <p:spPr>
          <a:xfrm>
            <a:off x="408791" y="4568875"/>
            <a:ext cx="1807284" cy="307777"/>
          </a:xfrm>
          <a:prstGeom prst="rect">
            <a:avLst/>
          </a:prstGeom>
          <a:noFill/>
        </p:spPr>
        <p:txBody>
          <a:bodyPr wrap="square" rtlCol="0">
            <a:spAutoFit/>
          </a:bodyPr>
          <a:lstStyle/>
          <a:p>
            <a:r>
              <a:rPr lang="en-US" dirty="0"/>
              <a:t>Q42, Q43, Q52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915F1-4AD3-B66C-8C07-ABADC88E1F8F}"/>
              </a:ext>
            </a:extLst>
          </p:cNvPr>
          <p:cNvSpPr>
            <a:spLocks noGrp="1"/>
          </p:cNvSpPr>
          <p:nvPr>
            <p:ph type="title"/>
          </p:nvPr>
        </p:nvSpPr>
        <p:spPr/>
        <p:txBody>
          <a:bodyPr>
            <a:normAutofit fontScale="90000"/>
          </a:bodyPr>
          <a:lstStyle/>
          <a:p>
            <a:r>
              <a:rPr lang="en-US" dirty="0"/>
              <a:t>Transportation and </a:t>
            </a:r>
            <a:br>
              <a:rPr lang="en-US" dirty="0"/>
            </a:br>
            <a:r>
              <a:rPr lang="en-US" dirty="0"/>
              <a:t>Mobility Write-In’s</a:t>
            </a:r>
            <a:br>
              <a:rPr lang="en-US" dirty="0"/>
            </a:br>
            <a:endParaRPr lang="en-US" dirty="0"/>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BD9D60B4-00F2-DB4A-90A5-21443C32592D}"/>
                  </a:ext>
                </a:extLst>
              </p:cNvPr>
              <p:cNvGraphicFramePr/>
              <p:nvPr>
                <p:extLst>
                  <p:ext uri="{D42A27DB-BD31-4B8C-83A1-F6EECF244321}">
                    <p14:modId xmlns:p14="http://schemas.microsoft.com/office/powerpoint/2010/main" val="1843855820"/>
                  </p:ext>
                </p:extLst>
              </p:nvPr>
            </p:nvGraphicFramePr>
            <p:xfrm>
              <a:off x="3810000" y="246743"/>
              <a:ext cx="5138057" cy="4746171"/>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BD9D60B4-00F2-DB4A-90A5-21443C32592D}"/>
                  </a:ext>
                </a:extLst>
              </p:cNvPr>
              <p:cNvPicPr>
                <a:picLocks noGrp="1" noRot="1" noChangeAspect="1" noMove="1" noResize="1" noEditPoints="1" noAdjustHandles="1" noChangeArrowheads="1" noChangeShapeType="1"/>
              </p:cNvPicPr>
              <p:nvPr/>
            </p:nvPicPr>
            <p:blipFill>
              <a:blip r:embed="rId3"/>
              <a:stretch>
                <a:fillRect/>
              </a:stretch>
            </p:blipFill>
            <p:spPr>
              <a:xfrm>
                <a:off x="3810000" y="246743"/>
                <a:ext cx="5138057" cy="4746171"/>
              </a:xfrm>
              <a:prstGeom prst="rect">
                <a:avLst/>
              </a:prstGeom>
            </p:spPr>
          </p:pic>
        </mc:Fallback>
      </mc:AlternateContent>
      <p:sp>
        <p:nvSpPr>
          <p:cNvPr id="3" name="TextBox 2">
            <a:extLst>
              <a:ext uri="{FF2B5EF4-FFF2-40B4-BE49-F238E27FC236}">
                <a16:creationId xmlns:a16="http://schemas.microsoft.com/office/drawing/2014/main" id="{B38A9321-2C23-295A-E7A9-633B30CCDDAE}"/>
              </a:ext>
            </a:extLst>
          </p:cNvPr>
          <p:cNvSpPr txBox="1"/>
          <p:nvPr/>
        </p:nvSpPr>
        <p:spPr>
          <a:xfrm>
            <a:off x="408791" y="4568875"/>
            <a:ext cx="1807284" cy="307777"/>
          </a:xfrm>
          <a:prstGeom prst="rect">
            <a:avLst/>
          </a:prstGeom>
          <a:noFill/>
        </p:spPr>
        <p:txBody>
          <a:bodyPr wrap="square" rtlCol="0">
            <a:spAutoFit/>
          </a:bodyPr>
          <a:lstStyle/>
          <a:p>
            <a:r>
              <a:rPr lang="en-US" dirty="0"/>
              <a:t>Q52</a:t>
            </a:r>
          </a:p>
        </p:txBody>
      </p:sp>
    </p:spTree>
    <p:extLst>
      <p:ext uri="{BB962C8B-B14F-4D97-AF65-F5344CB8AC3E}">
        <p14:creationId xmlns:p14="http://schemas.microsoft.com/office/powerpoint/2010/main" val="117823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p:spPr>
        <p:txBody>
          <a:bodyPr spcFirstLastPara="1" wrap="square" lIns="91425" tIns="91425" rIns="91425" bIns="91425" anchor="ctr" anchorCtr="0">
            <a:normAutofit/>
          </a:bodyPr>
          <a:lstStyle/>
          <a:p>
            <a:pPr marL="0" lvl="0" indent="0" rtl="0">
              <a:lnSpc>
                <a:spcPct val="90000"/>
              </a:lnSpc>
              <a:spcBef>
                <a:spcPts val="0"/>
              </a:spcBef>
              <a:spcAft>
                <a:spcPts val="0"/>
              </a:spcAft>
              <a:buNone/>
            </a:pPr>
            <a:r>
              <a:rPr lang="en-US" sz="2600" dirty="0"/>
              <a:t>Survey Methodology</a:t>
            </a:r>
          </a:p>
        </p:txBody>
      </p:sp>
      <p:graphicFrame>
        <p:nvGraphicFramePr>
          <p:cNvPr id="62" name="Google Shape;61;p14">
            <a:extLst>
              <a:ext uri="{FF2B5EF4-FFF2-40B4-BE49-F238E27FC236}">
                <a16:creationId xmlns:a16="http://schemas.microsoft.com/office/drawing/2014/main" id="{618D02E9-30E1-B376-A50B-2397BED073F6}"/>
              </a:ext>
            </a:extLst>
          </p:cNvPr>
          <p:cNvGraphicFramePr/>
          <p:nvPr>
            <p:extLst>
              <p:ext uri="{D42A27DB-BD31-4B8C-83A1-F6EECF244321}">
                <p14:modId xmlns:p14="http://schemas.microsoft.com/office/powerpoint/2010/main" val="2772746466"/>
              </p:ext>
            </p:extLst>
          </p:nvPr>
        </p:nvGraphicFramePr>
        <p:xfrm>
          <a:off x="311700" y="1208225"/>
          <a:ext cx="8520600" cy="3264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Parks and Recreation &amp; Library</a:t>
            </a:r>
            <a:endParaRPr dirty="0"/>
          </a:p>
        </p:txBody>
      </p:sp>
      <p:sp>
        <p:nvSpPr>
          <p:cNvPr id="115" name="Google Shape;115;p23"/>
          <p:cNvSpPr txBox="1">
            <a:spLocks noGrp="1"/>
          </p:cNvSpPr>
          <p:nvPr>
            <p:ph type="body" idx="1"/>
          </p:nvPr>
        </p:nvSpPr>
        <p:spPr>
          <a:xfrm>
            <a:off x="311700" y="1152474"/>
            <a:ext cx="3643443" cy="3608211"/>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000" b="1" dirty="0"/>
              <a:t>Park Quality</a:t>
            </a:r>
            <a:r>
              <a:rPr lang="en" sz="2000" dirty="0"/>
              <a:t>: 73% rate it as “Good” or “Excellent”</a:t>
            </a:r>
          </a:p>
          <a:p>
            <a:pPr marL="0" lvl="0" indent="0" algn="l" rtl="0">
              <a:spcBef>
                <a:spcPts val="0"/>
              </a:spcBef>
              <a:spcAft>
                <a:spcPts val="0"/>
              </a:spcAft>
              <a:buNone/>
            </a:pPr>
            <a:endParaRPr lang="en" sz="2000" dirty="0"/>
          </a:p>
          <a:p>
            <a:pPr marL="0" lvl="0" indent="0" algn="l" rtl="0">
              <a:spcBef>
                <a:spcPts val="0"/>
              </a:spcBef>
              <a:spcAft>
                <a:spcPts val="0"/>
              </a:spcAft>
              <a:buNone/>
            </a:pPr>
            <a:r>
              <a:rPr lang="en-US" sz="2000" b="1" dirty="0"/>
              <a:t>Winterfest Quality</a:t>
            </a:r>
            <a:r>
              <a:rPr lang="en-US" sz="2000" dirty="0"/>
              <a:t>: 80% rate it as “Good” or “Excellent”</a:t>
            </a:r>
          </a:p>
          <a:p>
            <a:pPr marL="0" lvl="0" indent="0" algn="l" rtl="0">
              <a:spcBef>
                <a:spcPts val="0"/>
              </a:spcBef>
              <a:spcAft>
                <a:spcPts val="0"/>
              </a:spcAft>
              <a:buNone/>
            </a:pPr>
            <a:endParaRPr lang="en-US" sz="2000" dirty="0"/>
          </a:p>
          <a:p>
            <a:pPr marL="0" lvl="0" indent="0" algn="l" rtl="0">
              <a:spcBef>
                <a:spcPts val="0"/>
              </a:spcBef>
              <a:spcAft>
                <a:spcPts val="0"/>
              </a:spcAft>
              <a:buNone/>
            </a:pPr>
            <a:r>
              <a:rPr lang="en" sz="2000" b="1" dirty="0"/>
              <a:t>Community Center</a:t>
            </a:r>
            <a:r>
              <a:rPr lang="en" sz="2000" dirty="0"/>
              <a:t>: 82% positive experience rating</a:t>
            </a:r>
          </a:p>
        </p:txBody>
      </p:sp>
      <p:graphicFrame>
        <p:nvGraphicFramePr>
          <p:cNvPr id="2" name="Chart 1">
            <a:extLst>
              <a:ext uri="{FF2B5EF4-FFF2-40B4-BE49-F238E27FC236}">
                <a16:creationId xmlns:a16="http://schemas.microsoft.com/office/drawing/2014/main" id="{3FC2C0D9-1405-EB82-4950-F0BBE7229AF9}"/>
              </a:ext>
            </a:extLst>
          </p:cNvPr>
          <p:cNvGraphicFramePr>
            <a:graphicFrameLocks/>
          </p:cNvGraphicFramePr>
          <p:nvPr>
            <p:extLst>
              <p:ext uri="{D42A27DB-BD31-4B8C-83A1-F6EECF244321}">
                <p14:modId xmlns:p14="http://schemas.microsoft.com/office/powerpoint/2010/main" val="2386297994"/>
              </p:ext>
            </p:extLst>
          </p:nvPr>
        </p:nvGraphicFramePr>
        <p:xfrm>
          <a:off x="4143829" y="1017725"/>
          <a:ext cx="4572000" cy="12174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40D9D410-129E-67C7-8076-9B58DE8163BE}"/>
              </a:ext>
            </a:extLst>
          </p:cNvPr>
          <p:cNvGraphicFramePr>
            <a:graphicFrameLocks/>
          </p:cNvGraphicFramePr>
          <p:nvPr>
            <p:extLst>
              <p:ext uri="{D42A27DB-BD31-4B8C-83A1-F6EECF244321}">
                <p14:modId xmlns:p14="http://schemas.microsoft.com/office/powerpoint/2010/main" val="40426448"/>
              </p:ext>
            </p:extLst>
          </p:nvPr>
        </p:nvGraphicFramePr>
        <p:xfrm>
          <a:off x="4143829" y="2299563"/>
          <a:ext cx="4572000" cy="1217475"/>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95CED895-A47A-F257-32B5-9881A12070FB}"/>
              </a:ext>
            </a:extLst>
          </p:cNvPr>
          <p:cNvSpPr txBox="1"/>
          <p:nvPr/>
        </p:nvSpPr>
        <p:spPr>
          <a:xfrm>
            <a:off x="408791" y="4568875"/>
            <a:ext cx="1807284" cy="307777"/>
          </a:xfrm>
          <a:prstGeom prst="rect">
            <a:avLst/>
          </a:prstGeom>
          <a:noFill/>
        </p:spPr>
        <p:txBody>
          <a:bodyPr wrap="square" rtlCol="0">
            <a:spAutoFit/>
          </a:bodyPr>
          <a:lstStyle/>
          <a:p>
            <a:r>
              <a:rPr lang="en-US" dirty="0"/>
              <a:t>Q57, Q58, Q61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1D3E1B26-C5CF-C585-06E9-E3FB2DF55D53}"/>
            </a:ext>
          </a:extLst>
        </p:cNvPr>
        <p:cNvGrpSpPr/>
        <p:nvPr/>
      </p:nvGrpSpPr>
      <p:grpSpPr>
        <a:xfrm>
          <a:off x="0" y="0"/>
          <a:ext cx="0" cy="0"/>
          <a:chOff x="0" y="0"/>
          <a:chExt cx="0" cy="0"/>
        </a:xfrm>
      </p:grpSpPr>
      <p:sp>
        <p:nvSpPr>
          <p:cNvPr id="114" name="Google Shape;114;p23">
            <a:extLst>
              <a:ext uri="{FF2B5EF4-FFF2-40B4-BE49-F238E27FC236}">
                <a16:creationId xmlns:a16="http://schemas.microsoft.com/office/drawing/2014/main" id="{9845209C-E0CC-8E42-4736-6787541B561B}"/>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Parks and Recreation &amp; Library Cont.</a:t>
            </a:r>
            <a:endParaRPr dirty="0"/>
          </a:p>
        </p:txBody>
      </p:sp>
      <p:sp>
        <p:nvSpPr>
          <p:cNvPr id="115" name="Google Shape;115;p23">
            <a:extLst>
              <a:ext uri="{FF2B5EF4-FFF2-40B4-BE49-F238E27FC236}">
                <a16:creationId xmlns:a16="http://schemas.microsoft.com/office/drawing/2014/main" id="{0DFBE166-0DE9-FFAB-601A-BFE1E65F373D}"/>
              </a:ext>
            </a:extLst>
          </p:cNvPr>
          <p:cNvSpPr txBox="1">
            <a:spLocks noGrp="1"/>
          </p:cNvSpPr>
          <p:nvPr>
            <p:ph type="body" idx="1"/>
          </p:nvPr>
        </p:nvSpPr>
        <p:spPr>
          <a:xfrm>
            <a:off x="311700" y="1152474"/>
            <a:ext cx="3643443" cy="3608211"/>
          </a:xfrm>
          <a:prstGeom prst="rect">
            <a:avLst/>
          </a:prstGeom>
        </p:spPr>
        <p:txBody>
          <a:bodyPr spcFirstLastPara="1" wrap="square" lIns="91425" tIns="91425" rIns="91425" bIns="91425" anchor="t" anchorCtr="0">
            <a:normAutofit/>
          </a:bodyPr>
          <a:lstStyle/>
          <a:p>
            <a:pPr marL="0" lvl="0" indent="0">
              <a:buNone/>
            </a:pPr>
            <a:r>
              <a:rPr lang="en-US" b="1" dirty="0"/>
              <a:t>Library</a:t>
            </a:r>
            <a:r>
              <a:rPr lang="en-US" dirty="0"/>
              <a:t>: Physical books remain the primary offering; About 75% say that the technology and level of electronic material is “Good” or “Excellent”</a:t>
            </a:r>
          </a:p>
        </p:txBody>
      </p:sp>
      <p:pic>
        <p:nvPicPr>
          <p:cNvPr id="5" name="Picture 4">
            <a:extLst>
              <a:ext uri="{FF2B5EF4-FFF2-40B4-BE49-F238E27FC236}">
                <a16:creationId xmlns:a16="http://schemas.microsoft.com/office/drawing/2014/main" id="{951AC7E3-C613-819A-8028-1DAF247B06B6}"/>
              </a:ext>
            </a:extLst>
          </p:cNvPr>
          <p:cNvPicPr>
            <a:picLocks noChangeAspect="1"/>
          </p:cNvPicPr>
          <p:nvPr/>
        </p:nvPicPr>
        <p:blipFill>
          <a:blip r:embed="rId3"/>
          <a:stretch>
            <a:fillRect/>
          </a:stretch>
        </p:blipFill>
        <p:spPr>
          <a:xfrm>
            <a:off x="4883700" y="1152474"/>
            <a:ext cx="3805254" cy="3027427"/>
          </a:xfrm>
          <a:prstGeom prst="rect">
            <a:avLst/>
          </a:prstGeom>
        </p:spPr>
      </p:pic>
      <p:graphicFrame>
        <p:nvGraphicFramePr>
          <p:cNvPr id="7" name="Chart 6">
            <a:extLst>
              <a:ext uri="{FF2B5EF4-FFF2-40B4-BE49-F238E27FC236}">
                <a16:creationId xmlns:a16="http://schemas.microsoft.com/office/drawing/2014/main" id="{B903E1DD-80AF-7A90-3ABF-CADAA31C8E46}"/>
              </a:ext>
            </a:extLst>
          </p:cNvPr>
          <p:cNvGraphicFramePr>
            <a:graphicFrameLocks/>
          </p:cNvGraphicFramePr>
          <p:nvPr>
            <p:extLst>
              <p:ext uri="{D42A27DB-BD31-4B8C-83A1-F6EECF244321}">
                <p14:modId xmlns:p14="http://schemas.microsoft.com/office/powerpoint/2010/main" val="4133978867"/>
              </p:ext>
            </p:extLst>
          </p:nvPr>
        </p:nvGraphicFramePr>
        <p:xfrm>
          <a:off x="455046" y="2842798"/>
          <a:ext cx="4116954" cy="191788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5F4CEA52-9921-A4AF-3E2B-3A7B8EA43FCF}"/>
              </a:ext>
            </a:extLst>
          </p:cNvPr>
          <p:cNvSpPr txBox="1"/>
          <p:nvPr/>
        </p:nvSpPr>
        <p:spPr>
          <a:xfrm>
            <a:off x="408791" y="4568875"/>
            <a:ext cx="1807284" cy="307777"/>
          </a:xfrm>
          <a:prstGeom prst="rect">
            <a:avLst/>
          </a:prstGeom>
          <a:noFill/>
        </p:spPr>
        <p:txBody>
          <a:bodyPr wrap="square" rtlCol="0">
            <a:spAutoFit/>
          </a:bodyPr>
          <a:lstStyle/>
          <a:p>
            <a:r>
              <a:rPr lang="en-US" dirty="0"/>
              <a:t>Q66, Q67, Q68</a:t>
            </a:r>
          </a:p>
        </p:txBody>
      </p:sp>
    </p:spTree>
    <p:extLst>
      <p:ext uri="{BB962C8B-B14F-4D97-AF65-F5344CB8AC3E}">
        <p14:creationId xmlns:p14="http://schemas.microsoft.com/office/powerpoint/2010/main" val="3521581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7EA63-2778-7DA3-8D35-43165E23D609}"/>
              </a:ext>
            </a:extLst>
          </p:cNvPr>
          <p:cNvSpPr>
            <a:spLocks noGrp="1"/>
          </p:cNvSpPr>
          <p:nvPr>
            <p:ph type="title"/>
          </p:nvPr>
        </p:nvSpPr>
        <p:spPr/>
        <p:txBody>
          <a:bodyPr>
            <a:normAutofit fontScale="90000"/>
          </a:bodyPr>
          <a:lstStyle/>
          <a:p>
            <a:r>
              <a:rPr lang="en-US" dirty="0"/>
              <a:t>Parks and Rec</a:t>
            </a:r>
            <a:br>
              <a:rPr lang="en-US" dirty="0"/>
            </a:br>
            <a:r>
              <a:rPr lang="en-US" dirty="0"/>
              <a:t> Write-In’s</a:t>
            </a:r>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52591AF8-C196-6D66-3303-2C0F4F7B285D}"/>
                  </a:ext>
                </a:extLst>
              </p:cNvPr>
              <p:cNvGraphicFramePr/>
              <p:nvPr>
                <p:extLst>
                  <p:ext uri="{D42A27DB-BD31-4B8C-83A1-F6EECF244321}">
                    <p14:modId xmlns:p14="http://schemas.microsoft.com/office/powerpoint/2010/main" val="1044728565"/>
                  </p:ext>
                </p:extLst>
              </p:nvPr>
            </p:nvGraphicFramePr>
            <p:xfrm>
              <a:off x="3497943" y="341086"/>
              <a:ext cx="5334357" cy="4625522"/>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52591AF8-C196-6D66-3303-2C0F4F7B285D}"/>
                  </a:ext>
                </a:extLst>
              </p:cNvPr>
              <p:cNvPicPr>
                <a:picLocks noGrp="1" noRot="1" noChangeAspect="1" noMove="1" noResize="1" noEditPoints="1" noAdjustHandles="1" noChangeArrowheads="1" noChangeShapeType="1"/>
              </p:cNvPicPr>
              <p:nvPr/>
            </p:nvPicPr>
            <p:blipFill>
              <a:blip r:embed="rId3"/>
              <a:stretch>
                <a:fillRect/>
              </a:stretch>
            </p:blipFill>
            <p:spPr>
              <a:xfrm>
                <a:off x="3497943" y="341086"/>
                <a:ext cx="5334357" cy="4625522"/>
              </a:xfrm>
              <a:prstGeom prst="rect">
                <a:avLst/>
              </a:prstGeom>
            </p:spPr>
          </p:pic>
        </mc:Fallback>
      </mc:AlternateContent>
      <p:sp>
        <p:nvSpPr>
          <p:cNvPr id="3" name="TextBox 2">
            <a:extLst>
              <a:ext uri="{FF2B5EF4-FFF2-40B4-BE49-F238E27FC236}">
                <a16:creationId xmlns:a16="http://schemas.microsoft.com/office/drawing/2014/main" id="{8BFCDB4D-573A-529F-72D8-764461BDEC07}"/>
              </a:ext>
            </a:extLst>
          </p:cNvPr>
          <p:cNvSpPr txBox="1"/>
          <p:nvPr/>
        </p:nvSpPr>
        <p:spPr>
          <a:xfrm>
            <a:off x="408791" y="4568875"/>
            <a:ext cx="1807284" cy="307777"/>
          </a:xfrm>
          <a:prstGeom prst="rect">
            <a:avLst/>
          </a:prstGeom>
          <a:noFill/>
        </p:spPr>
        <p:txBody>
          <a:bodyPr wrap="square" rtlCol="0">
            <a:spAutoFit/>
          </a:bodyPr>
          <a:lstStyle/>
          <a:p>
            <a:r>
              <a:rPr lang="en-US" dirty="0"/>
              <a:t>Q64</a:t>
            </a:r>
          </a:p>
        </p:txBody>
      </p:sp>
    </p:spTree>
    <p:extLst>
      <p:ext uri="{BB962C8B-B14F-4D97-AF65-F5344CB8AC3E}">
        <p14:creationId xmlns:p14="http://schemas.microsoft.com/office/powerpoint/2010/main" val="954746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C46EF-B7F3-6AFB-FB1B-C604F1B14951}"/>
              </a:ext>
            </a:extLst>
          </p:cNvPr>
          <p:cNvSpPr>
            <a:spLocks noGrp="1"/>
          </p:cNvSpPr>
          <p:nvPr>
            <p:ph type="title"/>
          </p:nvPr>
        </p:nvSpPr>
        <p:spPr/>
        <p:txBody>
          <a:bodyPr>
            <a:normAutofit fontScale="90000"/>
          </a:bodyPr>
          <a:lstStyle/>
          <a:p>
            <a:r>
              <a:rPr lang="en-US" dirty="0"/>
              <a:t>Library Write-In’s</a:t>
            </a:r>
            <a:br>
              <a:rPr lang="en-US" dirty="0"/>
            </a:br>
            <a:endParaRPr lang="en-US" dirty="0"/>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6197E297-9F97-07A0-1E2B-F6764D86C708}"/>
                  </a:ext>
                </a:extLst>
              </p:cNvPr>
              <p:cNvGraphicFramePr/>
              <p:nvPr>
                <p:extLst>
                  <p:ext uri="{D42A27DB-BD31-4B8C-83A1-F6EECF244321}">
                    <p14:modId xmlns:p14="http://schemas.microsoft.com/office/powerpoint/2010/main" val="3995758979"/>
                  </p:ext>
                </p:extLst>
              </p:nvPr>
            </p:nvGraphicFramePr>
            <p:xfrm>
              <a:off x="3011714" y="283029"/>
              <a:ext cx="5979886" cy="473437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6197E297-9F97-07A0-1E2B-F6764D86C708}"/>
                  </a:ext>
                </a:extLst>
              </p:cNvPr>
              <p:cNvPicPr>
                <a:picLocks noGrp="1" noRot="1" noChangeAspect="1" noMove="1" noResize="1" noEditPoints="1" noAdjustHandles="1" noChangeArrowheads="1" noChangeShapeType="1"/>
              </p:cNvPicPr>
              <p:nvPr/>
            </p:nvPicPr>
            <p:blipFill>
              <a:blip r:embed="rId3"/>
              <a:stretch>
                <a:fillRect/>
              </a:stretch>
            </p:blipFill>
            <p:spPr>
              <a:xfrm>
                <a:off x="3011714" y="283029"/>
                <a:ext cx="5979886" cy="4734378"/>
              </a:xfrm>
              <a:prstGeom prst="rect">
                <a:avLst/>
              </a:prstGeom>
            </p:spPr>
          </p:pic>
        </mc:Fallback>
      </mc:AlternateContent>
      <p:sp>
        <p:nvSpPr>
          <p:cNvPr id="5" name="TextBox 4">
            <a:extLst>
              <a:ext uri="{FF2B5EF4-FFF2-40B4-BE49-F238E27FC236}">
                <a16:creationId xmlns:a16="http://schemas.microsoft.com/office/drawing/2014/main" id="{80E7E144-0937-0655-8473-43BC401C4FB0}"/>
              </a:ext>
            </a:extLst>
          </p:cNvPr>
          <p:cNvSpPr txBox="1"/>
          <p:nvPr/>
        </p:nvSpPr>
        <p:spPr>
          <a:xfrm>
            <a:off x="408791" y="4568875"/>
            <a:ext cx="1807284" cy="307777"/>
          </a:xfrm>
          <a:prstGeom prst="rect">
            <a:avLst/>
          </a:prstGeom>
          <a:noFill/>
        </p:spPr>
        <p:txBody>
          <a:bodyPr wrap="square" rtlCol="0">
            <a:spAutoFit/>
          </a:bodyPr>
          <a:lstStyle/>
          <a:p>
            <a:r>
              <a:rPr lang="en-US" dirty="0"/>
              <a:t>Q73</a:t>
            </a:r>
          </a:p>
        </p:txBody>
      </p:sp>
    </p:spTree>
    <p:extLst>
      <p:ext uri="{BB962C8B-B14F-4D97-AF65-F5344CB8AC3E}">
        <p14:creationId xmlns:p14="http://schemas.microsoft.com/office/powerpoint/2010/main" val="3647445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Public Engagement &amp; Interaction</a:t>
            </a:r>
            <a:endParaRPr dirty="0"/>
          </a:p>
        </p:txBody>
      </p:sp>
      <p:sp>
        <p:nvSpPr>
          <p:cNvPr id="121" name="Google Shape;121;p24"/>
          <p:cNvSpPr txBox="1">
            <a:spLocks noGrp="1"/>
          </p:cNvSpPr>
          <p:nvPr>
            <p:ph type="body" idx="1"/>
          </p:nvPr>
        </p:nvSpPr>
        <p:spPr>
          <a:xfrm>
            <a:off x="311700" y="1152475"/>
            <a:ext cx="37015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Interaction</a:t>
            </a:r>
            <a:r>
              <a:rPr lang="en" dirty="0"/>
              <a:t>: 47% have engaged with the city over the last year</a:t>
            </a:r>
            <a:endParaRPr dirty="0"/>
          </a:p>
          <a:p>
            <a:pPr marL="0" lvl="0" indent="0" algn="l" rtl="0">
              <a:spcBef>
                <a:spcPts val="1200"/>
              </a:spcBef>
              <a:spcAft>
                <a:spcPts val="0"/>
              </a:spcAft>
              <a:buNone/>
            </a:pPr>
            <a:r>
              <a:rPr lang="en" b="1" dirty="0"/>
              <a:t>City Experience</a:t>
            </a:r>
            <a:r>
              <a:rPr lang="en" dirty="0"/>
              <a:t>: 68% reported a positive experience from their interaction</a:t>
            </a:r>
            <a:endParaRPr dirty="0"/>
          </a:p>
          <a:p>
            <a:pPr marL="0" lvl="0" indent="0" algn="l" rtl="0">
              <a:spcBef>
                <a:spcPts val="1200"/>
              </a:spcBef>
              <a:spcAft>
                <a:spcPts val="1200"/>
              </a:spcAft>
              <a:buNone/>
            </a:pPr>
            <a:r>
              <a:rPr lang="en" b="1" dirty="0"/>
              <a:t>Information Gap</a:t>
            </a:r>
            <a:r>
              <a:rPr lang="en" dirty="0"/>
              <a:t>: 31% feel “Uninformed” about city goals; only 9% feel very informed</a:t>
            </a:r>
            <a:endParaRPr dirty="0"/>
          </a:p>
        </p:txBody>
      </p:sp>
      <p:graphicFrame>
        <p:nvGraphicFramePr>
          <p:cNvPr id="2" name="Chart 1">
            <a:extLst>
              <a:ext uri="{FF2B5EF4-FFF2-40B4-BE49-F238E27FC236}">
                <a16:creationId xmlns:a16="http://schemas.microsoft.com/office/drawing/2014/main" id="{D0D39A19-552E-09F6-A452-EB57E0DEBD31}"/>
              </a:ext>
            </a:extLst>
          </p:cNvPr>
          <p:cNvGraphicFramePr>
            <a:graphicFrameLocks/>
          </p:cNvGraphicFramePr>
          <p:nvPr>
            <p:extLst>
              <p:ext uri="{D42A27DB-BD31-4B8C-83A1-F6EECF244321}">
                <p14:modId xmlns:p14="http://schemas.microsoft.com/office/powerpoint/2010/main" val="1295803220"/>
              </p:ext>
            </p:extLst>
          </p:nvPr>
        </p:nvGraphicFramePr>
        <p:xfrm>
          <a:off x="4260300" y="946150"/>
          <a:ext cx="4572000" cy="16809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BECC2606-3413-36C8-C9E7-549FF9952003}"/>
              </a:ext>
            </a:extLst>
          </p:cNvPr>
          <p:cNvGraphicFramePr>
            <a:graphicFrameLocks/>
          </p:cNvGraphicFramePr>
          <p:nvPr>
            <p:extLst>
              <p:ext uri="{D42A27DB-BD31-4B8C-83A1-F6EECF244321}">
                <p14:modId xmlns:p14="http://schemas.microsoft.com/office/powerpoint/2010/main" val="4048596314"/>
              </p:ext>
            </p:extLst>
          </p:nvPr>
        </p:nvGraphicFramePr>
        <p:xfrm>
          <a:off x="4013200" y="2980242"/>
          <a:ext cx="4819100" cy="1588633"/>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915A366C-A809-7F26-7B7A-F16B10E5920D}"/>
              </a:ext>
            </a:extLst>
          </p:cNvPr>
          <p:cNvSpPr txBox="1"/>
          <p:nvPr/>
        </p:nvSpPr>
        <p:spPr>
          <a:xfrm>
            <a:off x="408791" y="4568875"/>
            <a:ext cx="1807284" cy="307777"/>
          </a:xfrm>
          <a:prstGeom prst="rect">
            <a:avLst/>
          </a:prstGeom>
          <a:noFill/>
        </p:spPr>
        <p:txBody>
          <a:bodyPr wrap="square" rtlCol="0">
            <a:spAutoFit/>
          </a:bodyPr>
          <a:lstStyle/>
          <a:p>
            <a:r>
              <a:rPr lang="en-US" dirty="0"/>
              <a:t>Q74, Q75, Q79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99C2A-1F4F-D18B-BAEA-3790385ADA42}"/>
              </a:ext>
            </a:extLst>
          </p:cNvPr>
          <p:cNvSpPr>
            <a:spLocks noGrp="1"/>
          </p:cNvSpPr>
          <p:nvPr>
            <p:ph type="title"/>
          </p:nvPr>
        </p:nvSpPr>
        <p:spPr/>
        <p:txBody>
          <a:bodyPr>
            <a:normAutofit fontScale="90000"/>
          </a:bodyPr>
          <a:lstStyle/>
          <a:p>
            <a:r>
              <a:rPr lang="en-US" dirty="0"/>
              <a:t>Public Engagement</a:t>
            </a:r>
            <a:br>
              <a:rPr lang="en-US" dirty="0"/>
            </a:br>
            <a:r>
              <a:rPr lang="en-US" dirty="0"/>
              <a:t>Write-In’s</a:t>
            </a:r>
          </a:p>
        </p:txBody>
      </p:sp>
      <mc:AlternateContent xmlns:mc="http://schemas.openxmlformats.org/markup-compatibility/2006" xmlns:cx1="http://schemas.microsoft.com/office/drawing/2015/9/8/chartex">
        <mc:Choice Requires="cx1">
          <p:graphicFrame>
            <p:nvGraphicFramePr>
              <p:cNvPr id="4" name="Chart 3">
                <a:extLst>
                  <a:ext uri="{FF2B5EF4-FFF2-40B4-BE49-F238E27FC236}">
                    <a16:creationId xmlns:a16="http://schemas.microsoft.com/office/drawing/2014/main" id="{D4DBDA0E-155F-EE2B-7A86-9981067E5627}"/>
                  </a:ext>
                </a:extLst>
              </p:cNvPr>
              <p:cNvGraphicFramePr/>
              <p:nvPr>
                <p:extLst>
                  <p:ext uri="{D42A27DB-BD31-4B8C-83A1-F6EECF244321}">
                    <p14:modId xmlns:p14="http://schemas.microsoft.com/office/powerpoint/2010/main" val="3805894806"/>
                  </p:ext>
                </p:extLst>
              </p:nvPr>
            </p:nvGraphicFramePr>
            <p:xfrm>
              <a:off x="3476171" y="445025"/>
              <a:ext cx="5406929" cy="4560207"/>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4" name="Chart 3">
                <a:extLst>
                  <a:ext uri="{FF2B5EF4-FFF2-40B4-BE49-F238E27FC236}">
                    <a16:creationId xmlns:a16="http://schemas.microsoft.com/office/drawing/2014/main" id="{D4DBDA0E-155F-EE2B-7A86-9981067E5627}"/>
                  </a:ext>
                </a:extLst>
              </p:cNvPr>
              <p:cNvPicPr>
                <a:picLocks noGrp="1" noRot="1" noChangeAspect="1" noMove="1" noResize="1" noEditPoints="1" noAdjustHandles="1" noChangeArrowheads="1" noChangeShapeType="1"/>
              </p:cNvPicPr>
              <p:nvPr/>
            </p:nvPicPr>
            <p:blipFill>
              <a:blip r:embed="rId3"/>
              <a:stretch>
                <a:fillRect/>
              </a:stretch>
            </p:blipFill>
            <p:spPr>
              <a:xfrm>
                <a:off x="3476171" y="445025"/>
                <a:ext cx="5406929" cy="4560207"/>
              </a:xfrm>
              <a:prstGeom prst="rect">
                <a:avLst/>
              </a:prstGeom>
            </p:spPr>
          </p:pic>
        </mc:Fallback>
      </mc:AlternateContent>
      <p:sp>
        <p:nvSpPr>
          <p:cNvPr id="3" name="TextBox 2">
            <a:extLst>
              <a:ext uri="{FF2B5EF4-FFF2-40B4-BE49-F238E27FC236}">
                <a16:creationId xmlns:a16="http://schemas.microsoft.com/office/drawing/2014/main" id="{A1A3D667-8EAB-5FD3-44C5-CA82B9B5F540}"/>
              </a:ext>
            </a:extLst>
          </p:cNvPr>
          <p:cNvSpPr txBox="1"/>
          <p:nvPr/>
        </p:nvSpPr>
        <p:spPr>
          <a:xfrm>
            <a:off x="408791" y="4568875"/>
            <a:ext cx="1807284" cy="307777"/>
          </a:xfrm>
          <a:prstGeom prst="rect">
            <a:avLst/>
          </a:prstGeom>
          <a:noFill/>
        </p:spPr>
        <p:txBody>
          <a:bodyPr wrap="square" rtlCol="0">
            <a:spAutoFit/>
          </a:bodyPr>
          <a:lstStyle/>
          <a:p>
            <a:r>
              <a:rPr lang="en-US" dirty="0"/>
              <a:t>Q84</a:t>
            </a:r>
          </a:p>
        </p:txBody>
      </p:sp>
    </p:spTree>
    <p:extLst>
      <p:ext uri="{BB962C8B-B14F-4D97-AF65-F5344CB8AC3E}">
        <p14:creationId xmlns:p14="http://schemas.microsoft.com/office/powerpoint/2010/main" val="769232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Overall Quality of LIfe</a:t>
            </a:r>
            <a:endParaRPr dirty="0"/>
          </a:p>
        </p:txBody>
      </p:sp>
      <p:sp>
        <p:nvSpPr>
          <p:cNvPr id="127" name="Google Shape;127;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Personal View: 84% rate their quality of life as “Good” or “Excellent”</a:t>
            </a:r>
            <a:endParaRPr dirty="0"/>
          </a:p>
          <a:p>
            <a:pPr marL="0" lvl="0" indent="0" algn="l" rtl="0">
              <a:spcBef>
                <a:spcPts val="1200"/>
              </a:spcBef>
              <a:spcAft>
                <a:spcPts val="1200"/>
              </a:spcAft>
              <a:buNone/>
            </a:pPr>
            <a:r>
              <a:rPr lang="en"/>
              <a:t>Community View: 67% say Sandy’s collective quality of life is “Good” or “Excellent”</a:t>
            </a:r>
            <a:endParaRPr dirty="0"/>
          </a:p>
        </p:txBody>
      </p:sp>
      <p:graphicFrame>
        <p:nvGraphicFramePr>
          <p:cNvPr id="2" name="Chart 1">
            <a:extLst>
              <a:ext uri="{FF2B5EF4-FFF2-40B4-BE49-F238E27FC236}">
                <a16:creationId xmlns:a16="http://schemas.microsoft.com/office/drawing/2014/main" id="{24918047-1CD1-CDFB-665D-54F6EBE64DD9}"/>
              </a:ext>
            </a:extLst>
          </p:cNvPr>
          <p:cNvGraphicFramePr>
            <a:graphicFrameLocks/>
          </p:cNvGraphicFramePr>
          <p:nvPr>
            <p:extLst>
              <p:ext uri="{D42A27DB-BD31-4B8C-83A1-F6EECF244321}">
                <p14:modId xmlns:p14="http://schemas.microsoft.com/office/powerpoint/2010/main" val="2122479652"/>
              </p:ext>
            </p:extLst>
          </p:nvPr>
        </p:nvGraphicFramePr>
        <p:xfrm>
          <a:off x="1008742" y="2798918"/>
          <a:ext cx="6966857" cy="184875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0CBA17FA-46E6-338D-F86A-8BC67A789CCB}"/>
              </a:ext>
            </a:extLst>
          </p:cNvPr>
          <p:cNvSpPr txBox="1"/>
          <p:nvPr/>
        </p:nvSpPr>
        <p:spPr>
          <a:xfrm>
            <a:off x="408791" y="4568875"/>
            <a:ext cx="1807284" cy="307777"/>
          </a:xfrm>
          <a:prstGeom prst="rect">
            <a:avLst/>
          </a:prstGeom>
          <a:noFill/>
        </p:spPr>
        <p:txBody>
          <a:bodyPr wrap="square" rtlCol="0">
            <a:spAutoFit/>
          </a:bodyPr>
          <a:lstStyle/>
          <a:p>
            <a:r>
              <a:rPr lang="en-US"/>
              <a:t>Q88, Q89</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500386" y="2114167"/>
            <a:ext cx="8520600" cy="1521661"/>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dirty="0"/>
              <a:t>Comments, Concerns, Follow Up Requests, Etc.</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C6871E2B-A429-E076-D678-A48F99B01D64}"/>
            </a:ext>
          </a:extLst>
        </p:cNvPr>
        <p:cNvGrpSpPr/>
        <p:nvPr/>
      </p:nvGrpSpPr>
      <p:grpSpPr>
        <a:xfrm>
          <a:off x="0" y="0"/>
          <a:ext cx="0" cy="0"/>
          <a:chOff x="0" y="0"/>
          <a:chExt cx="0" cy="0"/>
        </a:xfrm>
      </p:grpSpPr>
      <p:sp>
        <p:nvSpPr>
          <p:cNvPr id="66" name="Google Shape;66;p15">
            <a:extLst>
              <a:ext uri="{FF2B5EF4-FFF2-40B4-BE49-F238E27FC236}">
                <a16:creationId xmlns:a16="http://schemas.microsoft.com/office/drawing/2014/main" id="{5E94852C-888A-DCB8-A847-128DEE5498F2}"/>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dirty="0"/>
              <a:t>Methodology Cont.</a:t>
            </a:r>
          </a:p>
        </p:txBody>
      </p:sp>
      <p:sp>
        <p:nvSpPr>
          <p:cNvPr id="67" name="Google Shape;67;p15">
            <a:extLst>
              <a:ext uri="{FF2B5EF4-FFF2-40B4-BE49-F238E27FC236}">
                <a16:creationId xmlns:a16="http://schemas.microsoft.com/office/drawing/2014/main" id="{E1A028F6-8FFE-B4DB-AE67-4F40C1E11AB5}"/>
              </a:ext>
            </a:extLst>
          </p:cNvPr>
          <p:cNvSpPr txBox="1">
            <a:spLocks noGrp="1"/>
          </p:cNvSpPr>
          <p:nvPr>
            <p:ph type="body" idx="1"/>
          </p:nvPr>
        </p:nvSpPr>
        <p:spPr>
          <a:xfrm>
            <a:off x="4572000" y="703943"/>
            <a:ext cx="4260300" cy="3864932"/>
          </a:xfrm>
          <a:prstGeom prst="rect">
            <a:avLst/>
          </a:prstGeom>
        </p:spPr>
        <p:txBody>
          <a:bodyPr spcFirstLastPara="1" wrap="square" lIns="91425" tIns="91425" rIns="91425" bIns="91425" anchor="t" anchorCtr="0">
            <a:normAutofit fontScale="85000" lnSpcReduction="20000"/>
          </a:bodyPr>
          <a:lstStyle/>
          <a:p>
            <a:pPr marL="0" lvl="0" indent="0" algn="ctr" rtl="0">
              <a:spcBef>
                <a:spcPts val="1200"/>
              </a:spcBef>
              <a:spcAft>
                <a:spcPts val="1200"/>
              </a:spcAft>
              <a:buNone/>
            </a:pPr>
            <a:r>
              <a:rPr lang="en-US" b="1" dirty="0"/>
              <a:t>Sources (Convenience Sampling)</a:t>
            </a:r>
          </a:p>
          <a:p>
            <a:pPr marL="285750" indent="-285750">
              <a:spcBef>
                <a:spcPts val="1200"/>
              </a:spcBef>
              <a:spcAft>
                <a:spcPts val="1200"/>
              </a:spcAft>
            </a:pPr>
            <a:r>
              <a:rPr lang="en-US" dirty="0"/>
              <a:t>City of Sandy Website</a:t>
            </a:r>
          </a:p>
          <a:p>
            <a:pPr marL="285750" indent="-285750">
              <a:spcBef>
                <a:spcPts val="1200"/>
              </a:spcBef>
              <a:spcAft>
                <a:spcPts val="1200"/>
              </a:spcAft>
            </a:pPr>
            <a:r>
              <a:rPr lang="en-US" dirty="0"/>
              <a:t>Facebook Post &amp; Ad</a:t>
            </a:r>
          </a:p>
          <a:p>
            <a:pPr marL="285750" indent="-285750">
              <a:spcBef>
                <a:spcPts val="1200"/>
              </a:spcBef>
              <a:spcAft>
                <a:spcPts val="1200"/>
              </a:spcAft>
            </a:pPr>
            <a:r>
              <a:rPr lang="en-US" dirty="0"/>
              <a:t>Sandy Source Newsletter</a:t>
            </a:r>
          </a:p>
          <a:p>
            <a:pPr marL="285750" indent="-285750">
              <a:spcBef>
                <a:spcPts val="1200"/>
              </a:spcBef>
              <a:spcAft>
                <a:spcPts val="1200"/>
              </a:spcAft>
            </a:pPr>
            <a:r>
              <a:rPr lang="en-US" dirty="0"/>
              <a:t>Sandy Standard Ad</a:t>
            </a:r>
          </a:p>
          <a:p>
            <a:pPr marL="285750" indent="-285750">
              <a:spcBef>
                <a:spcPts val="1200"/>
              </a:spcBef>
              <a:spcAft>
                <a:spcPts val="1200"/>
              </a:spcAft>
            </a:pPr>
            <a:r>
              <a:rPr lang="en-US" dirty="0"/>
              <a:t>Water Bill Paper Insert</a:t>
            </a:r>
          </a:p>
          <a:p>
            <a:pPr marL="285750" indent="-285750">
              <a:spcBef>
                <a:spcPts val="1200"/>
              </a:spcBef>
              <a:spcAft>
                <a:spcPts val="1200"/>
              </a:spcAft>
            </a:pPr>
            <a:r>
              <a:rPr lang="en-US" dirty="0"/>
              <a:t>Front Counter at City Hall</a:t>
            </a:r>
          </a:p>
          <a:p>
            <a:pPr marL="285750" indent="-285750">
              <a:spcBef>
                <a:spcPts val="1200"/>
              </a:spcBef>
              <a:spcAft>
                <a:spcPts val="1200"/>
              </a:spcAft>
            </a:pPr>
            <a:endParaRPr lang="en-US" dirty="0"/>
          </a:p>
          <a:p>
            <a:pPr marL="285750" indent="-285750">
              <a:spcBef>
                <a:spcPts val="1200"/>
              </a:spcBef>
              <a:spcAft>
                <a:spcPts val="1200"/>
              </a:spcAft>
            </a:pPr>
            <a:endParaRPr lang="en-US" dirty="0"/>
          </a:p>
        </p:txBody>
      </p:sp>
      <p:sp>
        <p:nvSpPr>
          <p:cNvPr id="2" name="Google Shape;67;p15">
            <a:extLst>
              <a:ext uri="{FF2B5EF4-FFF2-40B4-BE49-F238E27FC236}">
                <a16:creationId xmlns:a16="http://schemas.microsoft.com/office/drawing/2014/main" id="{7BCECA98-5B92-B40D-1711-AFA3A24AE598}"/>
              </a:ext>
            </a:extLst>
          </p:cNvPr>
          <p:cNvSpPr txBox="1">
            <a:spLocks/>
          </p:cNvSpPr>
          <p:nvPr/>
        </p:nvSpPr>
        <p:spPr>
          <a:xfrm>
            <a:off x="311700" y="1152475"/>
            <a:ext cx="4260300" cy="34164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spcBef>
                <a:spcPts val="1200"/>
              </a:spcBef>
              <a:spcAft>
                <a:spcPts val="1200"/>
              </a:spcAft>
              <a:buFont typeface="Arial"/>
              <a:buNone/>
            </a:pPr>
            <a:r>
              <a:rPr lang="en-US" b="1" i="1" dirty="0"/>
              <a:t>Neutral</a:t>
            </a:r>
            <a:r>
              <a:rPr lang="en-US" dirty="0"/>
              <a:t> or “</a:t>
            </a:r>
            <a:r>
              <a:rPr lang="en-US" b="1" i="1" dirty="0"/>
              <a:t>Fair</a:t>
            </a:r>
            <a:r>
              <a:rPr lang="en-US" dirty="0"/>
              <a:t>” are not considered positive responses in this report</a:t>
            </a:r>
          </a:p>
          <a:p>
            <a:pPr marL="0" indent="0">
              <a:spcBef>
                <a:spcPts val="1200"/>
              </a:spcBef>
              <a:spcAft>
                <a:spcPts val="1200"/>
              </a:spcAft>
              <a:buFont typeface="Arial"/>
              <a:buNone/>
            </a:pPr>
            <a:r>
              <a:rPr lang="en-US" b="1" dirty="0"/>
              <a:t>Three Grouped Outcomes </a:t>
            </a:r>
            <a:r>
              <a:rPr lang="en-US" dirty="0"/>
              <a:t>(Bad, Neutral, Good)</a:t>
            </a:r>
          </a:p>
          <a:p>
            <a:pPr marL="0" indent="0">
              <a:spcBef>
                <a:spcPts val="1200"/>
              </a:spcBef>
              <a:spcAft>
                <a:spcPts val="1200"/>
              </a:spcAft>
              <a:buFont typeface="Arial"/>
              <a:buNone/>
            </a:pPr>
            <a:endParaRPr lang="en-US" dirty="0"/>
          </a:p>
        </p:txBody>
      </p:sp>
      <p:pic>
        <p:nvPicPr>
          <p:cNvPr id="4" name="Picture 3">
            <a:extLst>
              <a:ext uri="{FF2B5EF4-FFF2-40B4-BE49-F238E27FC236}">
                <a16:creationId xmlns:a16="http://schemas.microsoft.com/office/drawing/2014/main" id="{5A0538B1-0627-5CB1-2BFE-03D32E52D151}"/>
              </a:ext>
            </a:extLst>
          </p:cNvPr>
          <p:cNvPicPr>
            <a:picLocks noChangeAspect="1"/>
          </p:cNvPicPr>
          <p:nvPr/>
        </p:nvPicPr>
        <p:blipFill>
          <a:blip r:embed="rId3"/>
          <a:stretch>
            <a:fillRect/>
          </a:stretch>
        </p:blipFill>
        <p:spPr>
          <a:xfrm>
            <a:off x="251144" y="3223532"/>
            <a:ext cx="3304857" cy="1162482"/>
          </a:xfrm>
          <a:prstGeom prst="rect">
            <a:avLst/>
          </a:prstGeom>
        </p:spPr>
      </p:pic>
    </p:spTree>
    <p:extLst>
      <p:ext uri="{BB962C8B-B14F-4D97-AF65-F5344CB8AC3E}">
        <p14:creationId xmlns:p14="http://schemas.microsoft.com/office/powerpoint/2010/main" val="294411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277B211-FF95-AD24-4718-C2DE4832EC66}"/>
              </a:ext>
            </a:extLst>
          </p:cNvPr>
          <p:cNvGraphicFramePr>
            <a:graphicFrameLocks/>
          </p:cNvGraphicFramePr>
          <p:nvPr>
            <p:extLst>
              <p:ext uri="{D42A27DB-BD31-4B8C-83A1-F6EECF244321}">
                <p14:modId xmlns:p14="http://schemas.microsoft.com/office/powerpoint/2010/main" val="1122570327"/>
              </p:ext>
            </p:extLst>
          </p:nvPr>
        </p:nvGraphicFramePr>
        <p:xfrm>
          <a:off x="1117599" y="542653"/>
          <a:ext cx="6828971" cy="40973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2649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Respondent Demographics</a:t>
            </a:r>
            <a:endParaRPr dirty="0"/>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r>
              <a:rPr lang="en" dirty="0"/>
              <a:t>73% of responses are in city limits; 17% are outside, but in Sandy zip code</a:t>
            </a:r>
            <a:br>
              <a:rPr lang="en" dirty="0"/>
            </a:br>
            <a:br>
              <a:rPr lang="en" dirty="0"/>
            </a:br>
            <a:endParaRPr lang="en" dirty="0"/>
          </a:p>
          <a:p>
            <a:r>
              <a:rPr lang="en" dirty="0"/>
              <a:t>Majority of respondents have lived in Sandy 10+ years</a:t>
            </a:r>
          </a:p>
          <a:p>
            <a:pPr marL="114300" lvl="0" indent="0" algn="l" rtl="0">
              <a:spcBef>
                <a:spcPts val="0"/>
              </a:spcBef>
              <a:spcAft>
                <a:spcPts val="0"/>
              </a:spcAft>
              <a:buSzPts val="1800"/>
              <a:buNone/>
            </a:pPr>
            <a:endParaRPr lang="en" dirty="0"/>
          </a:p>
          <a:p>
            <a:pPr marL="114300" lvl="0" indent="0" algn="l" rtl="0">
              <a:spcBef>
                <a:spcPts val="0"/>
              </a:spcBef>
              <a:spcAft>
                <a:spcPts val="0"/>
              </a:spcAft>
              <a:buSzPts val="1800"/>
              <a:buNone/>
            </a:pPr>
            <a:br>
              <a:rPr lang="en" dirty="0"/>
            </a:br>
            <a:endParaRPr dirty="0"/>
          </a:p>
          <a:p>
            <a:pPr marL="114300" lvl="0" indent="0" algn="l" rtl="0">
              <a:spcBef>
                <a:spcPts val="0"/>
              </a:spcBef>
              <a:spcAft>
                <a:spcPts val="0"/>
              </a:spcAft>
              <a:buSzPts val="1800"/>
              <a:buNone/>
            </a:pPr>
            <a:endParaRPr lang="en" dirty="0"/>
          </a:p>
          <a:p>
            <a:pPr marL="114300" lvl="0" indent="0" algn="l" rtl="0">
              <a:spcBef>
                <a:spcPts val="0"/>
              </a:spcBef>
              <a:spcAft>
                <a:spcPts val="0"/>
              </a:spcAft>
              <a:buSzPts val="1800"/>
              <a:buNone/>
            </a:pPr>
            <a:endParaRPr lang="en" dirty="0"/>
          </a:p>
          <a:p>
            <a:pPr marL="0" lvl="0" indent="0" algn="l" rtl="0">
              <a:spcBef>
                <a:spcPts val="1200"/>
              </a:spcBef>
              <a:spcAft>
                <a:spcPts val="1200"/>
              </a:spcAft>
              <a:buNone/>
            </a:pPr>
            <a:endParaRPr dirty="0"/>
          </a:p>
        </p:txBody>
      </p:sp>
      <p:graphicFrame>
        <p:nvGraphicFramePr>
          <p:cNvPr id="4" name="Chart 3">
            <a:extLst>
              <a:ext uri="{FF2B5EF4-FFF2-40B4-BE49-F238E27FC236}">
                <a16:creationId xmlns:a16="http://schemas.microsoft.com/office/drawing/2014/main" id="{3DDECB1C-04E6-3FC7-5A17-CE7941463C85}"/>
              </a:ext>
            </a:extLst>
          </p:cNvPr>
          <p:cNvGraphicFramePr>
            <a:graphicFrameLocks/>
          </p:cNvGraphicFramePr>
          <p:nvPr>
            <p:extLst>
              <p:ext uri="{D42A27DB-BD31-4B8C-83A1-F6EECF244321}">
                <p14:modId xmlns:p14="http://schemas.microsoft.com/office/powerpoint/2010/main" val="3351117941"/>
              </p:ext>
            </p:extLst>
          </p:nvPr>
        </p:nvGraphicFramePr>
        <p:xfrm>
          <a:off x="559593" y="2687688"/>
          <a:ext cx="8024813" cy="188118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D6F5CF31-8395-B685-B37F-14115025D273}"/>
              </a:ext>
            </a:extLst>
          </p:cNvPr>
          <p:cNvSpPr txBox="1"/>
          <p:nvPr/>
        </p:nvSpPr>
        <p:spPr>
          <a:xfrm>
            <a:off x="408791" y="4568875"/>
            <a:ext cx="1807284" cy="307777"/>
          </a:xfrm>
          <a:prstGeom prst="rect">
            <a:avLst/>
          </a:prstGeom>
          <a:noFill/>
        </p:spPr>
        <p:txBody>
          <a:bodyPr wrap="square" rtlCol="0">
            <a:spAutoFit/>
          </a:bodyPr>
          <a:lstStyle/>
          <a:p>
            <a:r>
              <a:rPr lang="en-US" dirty="0"/>
              <a:t>Q1 &amp; Q3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6B7AB2D1-BC2A-7508-B4BE-0478AD3847F2}"/>
            </a:ext>
          </a:extLst>
        </p:cNvPr>
        <p:cNvGrpSpPr/>
        <p:nvPr/>
      </p:nvGrpSpPr>
      <p:grpSpPr>
        <a:xfrm>
          <a:off x="0" y="0"/>
          <a:ext cx="0" cy="0"/>
          <a:chOff x="0" y="0"/>
          <a:chExt cx="0" cy="0"/>
        </a:xfrm>
      </p:grpSpPr>
      <p:sp>
        <p:nvSpPr>
          <p:cNvPr id="66" name="Google Shape;66;p15">
            <a:extLst>
              <a:ext uri="{FF2B5EF4-FFF2-40B4-BE49-F238E27FC236}">
                <a16:creationId xmlns:a16="http://schemas.microsoft.com/office/drawing/2014/main" id="{A20F57A5-A7CE-B496-8F4A-1C6D9058225D}"/>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Respondent Demographics</a:t>
            </a:r>
            <a:endParaRPr dirty="0"/>
          </a:p>
        </p:txBody>
      </p:sp>
      <p:sp>
        <p:nvSpPr>
          <p:cNvPr id="67" name="Google Shape;67;p15">
            <a:extLst>
              <a:ext uri="{FF2B5EF4-FFF2-40B4-BE49-F238E27FC236}">
                <a16:creationId xmlns:a16="http://schemas.microsoft.com/office/drawing/2014/main" id="{94F70074-D32D-B46E-9066-B3662DA6C387}"/>
              </a:ext>
            </a:extLst>
          </p:cNvPr>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114300" lvl="0" indent="0" algn="l" rtl="0">
              <a:spcBef>
                <a:spcPts val="0"/>
              </a:spcBef>
              <a:spcAft>
                <a:spcPts val="0"/>
              </a:spcAft>
              <a:buSzPts val="1800"/>
              <a:buNone/>
            </a:pPr>
            <a:endParaRPr dirty="0"/>
          </a:p>
          <a:p>
            <a:r>
              <a:rPr lang="en" dirty="0"/>
              <a:t>86% are homeowners in single family homes; &lt;12% rent</a:t>
            </a:r>
            <a:br>
              <a:rPr lang="en" dirty="0"/>
            </a:br>
            <a:endParaRPr dirty="0"/>
          </a:p>
          <a:p>
            <a:r>
              <a:rPr lang="en" dirty="0"/>
              <a:t>Over 95% of respondents are 30-65+ years of age; 18-29 &lt;5%</a:t>
            </a:r>
            <a:endParaRPr dirty="0"/>
          </a:p>
          <a:p>
            <a:pPr marL="0" lvl="0" indent="0" algn="l" rtl="0">
              <a:spcBef>
                <a:spcPts val="1200"/>
              </a:spcBef>
              <a:spcAft>
                <a:spcPts val="1200"/>
              </a:spcAft>
              <a:buNone/>
            </a:pPr>
            <a:endParaRPr dirty="0"/>
          </a:p>
        </p:txBody>
      </p:sp>
      <p:graphicFrame>
        <p:nvGraphicFramePr>
          <p:cNvPr id="2" name="Chart 1">
            <a:extLst>
              <a:ext uri="{FF2B5EF4-FFF2-40B4-BE49-F238E27FC236}">
                <a16:creationId xmlns:a16="http://schemas.microsoft.com/office/drawing/2014/main" id="{9DFE8951-B048-7C97-58B4-1068EB95C7DE}"/>
              </a:ext>
            </a:extLst>
          </p:cNvPr>
          <p:cNvGraphicFramePr>
            <a:graphicFrameLocks/>
          </p:cNvGraphicFramePr>
          <p:nvPr>
            <p:extLst>
              <p:ext uri="{D42A27DB-BD31-4B8C-83A1-F6EECF244321}">
                <p14:modId xmlns:p14="http://schemas.microsoft.com/office/powerpoint/2010/main" val="1699700807"/>
              </p:ext>
            </p:extLst>
          </p:nvPr>
        </p:nvGraphicFramePr>
        <p:xfrm>
          <a:off x="928346" y="2817289"/>
          <a:ext cx="6634163" cy="188118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1D8A4B5C-26B1-E264-D2FF-B537BAC5DA81}"/>
              </a:ext>
            </a:extLst>
          </p:cNvPr>
          <p:cNvSpPr txBox="1"/>
          <p:nvPr/>
        </p:nvSpPr>
        <p:spPr>
          <a:xfrm>
            <a:off x="408791" y="4568875"/>
            <a:ext cx="1807284" cy="307777"/>
          </a:xfrm>
          <a:prstGeom prst="rect">
            <a:avLst/>
          </a:prstGeom>
          <a:noFill/>
        </p:spPr>
        <p:txBody>
          <a:bodyPr wrap="square" rtlCol="0">
            <a:spAutoFit/>
          </a:bodyPr>
          <a:lstStyle/>
          <a:p>
            <a:r>
              <a:rPr lang="en-US" dirty="0"/>
              <a:t>Q4, Q5 &amp; Q6</a:t>
            </a:r>
          </a:p>
        </p:txBody>
      </p:sp>
    </p:spTree>
    <p:extLst>
      <p:ext uri="{BB962C8B-B14F-4D97-AF65-F5344CB8AC3E}">
        <p14:creationId xmlns:p14="http://schemas.microsoft.com/office/powerpoint/2010/main" val="366874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Community Image and Reputation</a:t>
            </a:r>
            <a:endParaRPr dirty="0"/>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Reputation</a:t>
            </a:r>
            <a:r>
              <a:rPr lang="en" dirty="0"/>
              <a:t>: 59% of respondents say Sandy’s reputation is “Good”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1200"/>
              </a:spcBef>
              <a:spcAft>
                <a:spcPts val="0"/>
              </a:spcAft>
              <a:buNone/>
            </a:pPr>
            <a:endParaRPr lang="en" dirty="0"/>
          </a:p>
          <a:p>
            <a:pPr marL="0" lvl="0" indent="0" algn="l" rtl="0">
              <a:spcBef>
                <a:spcPts val="1200"/>
              </a:spcBef>
              <a:spcAft>
                <a:spcPts val="0"/>
              </a:spcAft>
              <a:buNone/>
            </a:pPr>
            <a:r>
              <a:rPr lang="en" b="1" dirty="0"/>
              <a:t>Comparison</a:t>
            </a:r>
            <a:r>
              <a:rPr lang="en" dirty="0"/>
              <a:t>: 67% believe Sandy is “Better” than other cities</a:t>
            </a:r>
            <a:endParaRPr dirty="0"/>
          </a:p>
        </p:txBody>
      </p:sp>
      <p:graphicFrame>
        <p:nvGraphicFramePr>
          <p:cNvPr id="2" name="Chart 1">
            <a:extLst>
              <a:ext uri="{FF2B5EF4-FFF2-40B4-BE49-F238E27FC236}">
                <a16:creationId xmlns:a16="http://schemas.microsoft.com/office/drawing/2014/main" id="{C27B560A-0C4F-BB0C-E00F-A6A8D9ACA429}"/>
              </a:ext>
            </a:extLst>
          </p:cNvPr>
          <p:cNvGraphicFramePr>
            <a:graphicFrameLocks/>
          </p:cNvGraphicFramePr>
          <p:nvPr>
            <p:extLst>
              <p:ext uri="{D42A27DB-BD31-4B8C-83A1-F6EECF244321}">
                <p14:modId xmlns:p14="http://schemas.microsoft.com/office/powerpoint/2010/main" val="2847726954"/>
              </p:ext>
            </p:extLst>
          </p:nvPr>
        </p:nvGraphicFramePr>
        <p:xfrm>
          <a:off x="420914" y="1657691"/>
          <a:ext cx="6625772" cy="160076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2F3F95A-8A3D-8994-9253-3C0ECCB5C493}"/>
              </a:ext>
            </a:extLst>
          </p:cNvPr>
          <p:cNvSpPr txBox="1"/>
          <p:nvPr/>
        </p:nvSpPr>
        <p:spPr>
          <a:xfrm>
            <a:off x="408791" y="4568875"/>
            <a:ext cx="1807284" cy="307777"/>
          </a:xfrm>
          <a:prstGeom prst="rect">
            <a:avLst/>
          </a:prstGeom>
          <a:noFill/>
        </p:spPr>
        <p:txBody>
          <a:bodyPr wrap="square" rtlCol="0">
            <a:spAutoFit/>
          </a:bodyPr>
          <a:lstStyle/>
          <a:p>
            <a:r>
              <a:rPr lang="en-US" dirty="0"/>
              <a:t>Q7 &amp; Q8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a:extLst>
            <a:ext uri="{FF2B5EF4-FFF2-40B4-BE49-F238E27FC236}">
              <a16:creationId xmlns:a16="http://schemas.microsoft.com/office/drawing/2014/main" id="{CFCDE692-0996-E43E-C1BF-4F1FE98BDB26}"/>
            </a:ext>
          </a:extLst>
        </p:cNvPr>
        <p:cNvGrpSpPr/>
        <p:nvPr/>
      </p:nvGrpSpPr>
      <p:grpSpPr>
        <a:xfrm>
          <a:off x="0" y="0"/>
          <a:ext cx="0" cy="0"/>
          <a:chOff x="0" y="0"/>
          <a:chExt cx="0" cy="0"/>
        </a:xfrm>
      </p:grpSpPr>
      <p:sp>
        <p:nvSpPr>
          <p:cNvPr id="72" name="Google Shape;72;p16">
            <a:extLst>
              <a:ext uri="{FF2B5EF4-FFF2-40B4-BE49-F238E27FC236}">
                <a16:creationId xmlns:a16="http://schemas.microsoft.com/office/drawing/2014/main" id="{C181A46E-61DF-94B0-1731-83430309B786}"/>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Community Image and Reputation</a:t>
            </a:r>
            <a:endParaRPr dirty="0"/>
          </a:p>
        </p:txBody>
      </p:sp>
      <p:sp>
        <p:nvSpPr>
          <p:cNvPr id="73" name="Google Shape;73;p16">
            <a:extLst>
              <a:ext uri="{FF2B5EF4-FFF2-40B4-BE49-F238E27FC236}">
                <a16:creationId xmlns:a16="http://schemas.microsoft.com/office/drawing/2014/main" id="{D2DB0C4D-8880-B765-3153-D05F47803082}"/>
              </a:ext>
            </a:extLst>
          </p:cNvPr>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1200"/>
              </a:spcBef>
              <a:spcAft>
                <a:spcPts val="1200"/>
              </a:spcAft>
              <a:buNone/>
            </a:pPr>
            <a:r>
              <a:rPr lang="en" b="1" dirty="0"/>
              <a:t>Retention</a:t>
            </a:r>
            <a:r>
              <a:rPr lang="en" dirty="0"/>
              <a:t>: Over 70% plan to remain in Sandy for at least 5 years</a:t>
            </a:r>
            <a:endParaRPr dirty="0"/>
          </a:p>
        </p:txBody>
      </p:sp>
      <p:graphicFrame>
        <p:nvGraphicFramePr>
          <p:cNvPr id="3" name="Chart 2">
            <a:extLst>
              <a:ext uri="{FF2B5EF4-FFF2-40B4-BE49-F238E27FC236}">
                <a16:creationId xmlns:a16="http://schemas.microsoft.com/office/drawing/2014/main" id="{DE9AAECC-0854-25D6-11A4-07E754543105}"/>
              </a:ext>
            </a:extLst>
          </p:cNvPr>
          <p:cNvGraphicFramePr>
            <a:graphicFrameLocks/>
          </p:cNvGraphicFramePr>
          <p:nvPr>
            <p:extLst>
              <p:ext uri="{D42A27DB-BD31-4B8C-83A1-F6EECF244321}">
                <p14:modId xmlns:p14="http://schemas.microsoft.com/office/powerpoint/2010/main" val="3691583699"/>
              </p:ext>
            </p:extLst>
          </p:nvPr>
        </p:nvGraphicFramePr>
        <p:xfrm>
          <a:off x="311700" y="2024743"/>
          <a:ext cx="6909157" cy="1912419"/>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14C2A335-3A0F-C8B4-21E7-2935E9CA4D0D}"/>
              </a:ext>
            </a:extLst>
          </p:cNvPr>
          <p:cNvSpPr txBox="1"/>
          <p:nvPr/>
        </p:nvSpPr>
        <p:spPr>
          <a:xfrm>
            <a:off x="408791" y="4568875"/>
            <a:ext cx="1807284" cy="307777"/>
          </a:xfrm>
          <a:prstGeom prst="rect">
            <a:avLst/>
          </a:prstGeom>
          <a:noFill/>
        </p:spPr>
        <p:txBody>
          <a:bodyPr wrap="square" rtlCol="0">
            <a:spAutoFit/>
          </a:bodyPr>
          <a:lstStyle/>
          <a:p>
            <a:r>
              <a:rPr lang="en-US" dirty="0"/>
              <a:t>Q9</a:t>
            </a:r>
          </a:p>
        </p:txBody>
      </p:sp>
    </p:spTree>
    <p:extLst>
      <p:ext uri="{BB962C8B-B14F-4D97-AF65-F5344CB8AC3E}">
        <p14:creationId xmlns:p14="http://schemas.microsoft.com/office/powerpoint/2010/main" val="1029153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Direction of the City</a:t>
            </a:r>
            <a:endParaRPr dirty="0"/>
          </a:p>
        </p:txBody>
      </p:sp>
      <p:sp>
        <p:nvSpPr>
          <p:cNvPr id="79" name="Google Shape;79;p17"/>
          <p:cNvSpPr txBox="1">
            <a:spLocks noGrp="1"/>
          </p:cNvSpPr>
          <p:nvPr>
            <p:ph type="body" idx="1"/>
          </p:nvPr>
        </p:nvSpPr>
        <p:spPr>
          <a:xfrm>
            <a:off x="5167086" y="1152475"/>
            <a:ext cx="3665214"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dirty="0"/>
              <a:t>Sentiment</a:t>
            </a:r>
            <a:r>
              <a:rPr lang="en" dirty="0"/>
              <a:t>: </a:t>
            </a:r>
            <a:endParaRPr dirty="0"/>
          </a:p>
          <a:p>
            <a:pPr marL="457200" lvl="0" indent="-342900" algn="l" rtl="0">
              <a:spcBef>
                <a:spcPts val="1200"/>
              </a:spcBef>
              <a:spcAft>
                <a:spcPts val="0"/>
              </a:spcAft>
              <a:buSzPts val="1800"/>
              <a:buChar char="●"/>
            </a:pPr>
            <a:r>
              <a:rPr lang="en" dirty="0"/>
              <a:t>41% Wrong Direction</a:t>
            </a:r>
            <a:endParaRPr dirty="0"/>
          </a:p>
          <a:p>
            <a:pPr marL="457200" lvl="0" indent="-342900" algn="l" rtl="0">
              <a:spcBef>
                <a:spcPts val="0"/>
              </a:spcBef>
              <a:spcAft>
                <a:spcPts val="0"/>
              </a:spcAft>
              <a:buSzPts val="1800"/>
              <a:buChar char="●"/>
            </a:pPr>
            <a:r>
              <a:rPr lang="en" dirty="0"/>
              <a:t>34% Indifferent</a:t>
            </a:r>
            <a:endParaRPr dirty="0"/>
          </a:p>
          <a:p>
            <a:pPr marL="457200" lvl="0" indent="-342900" algn="l" rtl="0">
              <a:spcBef>
                <a:spcPts val="0"/>
              </a:spcBef>
              <a:spcAft>
                <a:spcPts val="0"/>
              </a:spcAft>
              <a:buSzPts val="1800"/>
              <a:buChar char="●"/>
            </a:pPr>
            <a:r>
              <a:rPr lang="en" dirty="0"/>
              <a:t>25% Right Direction</a:t>
            </a:r>
            <a:endParaRPr dirty="0"/>
          </a:p>
          <a:p>
            <a:pPr marL="0" lvl="0" indent="0" algn="l" rtl="0">
              <a:spcBef>
                <a:spcPts val="1200"/>
              </a:spcBef>
              <a:spcAft>
                <a:spcPts val="1200"/>
              </a:spcAft>
              <a:buNone/>
            </a:pPr>
            <a:endParaRPr dirty="0"/>
          </a:p>
        </p:txBody>
      </p:sp>
      <p:graphicFrame>
        <p:nvGraphicFramePr>
          <p:cNvPr id="4" name="Chart 3">
            <a:extLst>
              <a:ext uri="{FF2B5EF4-FFF2-40B4-BE49-F238E27FC236}">
                <a16:creationId xmlns:a16="http://schemas.microsoft.com/office/drawing/2014/main" id="{E8F2340A-003F-3802-589F-B5F9EF5ED14B}"/>
              </a:ext>
            </a:extLst>
          </p:cNvPr>
          <p:cNvGraphicFramePr>
            <a:graphicFrameLocks/>
          </p:cNvGraphicFramePr>
          <p:nvPr>
            <p:extLst>
              <p:ext uri="{D42A27DB-BD31-4B8C-83A1-F6EECF244321}">
                <p14:modId xmlns:p14="http://schemas.microsoft.com/office/powerpoint/2010/main" val="1198663877"/>
              </p:ext>
            </p:extLst>
          </p:nvPr>
        </p:nvGraphicFramePr>
        <p:xfrm>
          <a:off x="239486" y="1152475"/>
          <a:ext cx="4782457" cy="348030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80DD84EC-05BE-95D3-EBE3-3A3396C20D20}"/>
              </a:ext>
            </a:extLst>
          </p:cNvPr>
          <p:cNvSpPr txBox="1"/>
          <p:nvPr/>
        </p:nvSpPr>
        <p:spPr>
          <a:xfrm>
            <a:off x="408791" y="4568875"/>
            <a:ext cx="1807284" cy="307777"/>
          </a:xfrm>
          <a:prstGeom prst="rect">
            <a:avLst/>
          </a:prstGeom>
          <a:noFill/>
        </p:spPr>
        <p:txBody>
          <a:bodyPr wrap="square" rtlCol="0">
            <a:spAutoFit/>
          </a:bodyPr>
          <a:lstStyle/>
          <a:p>
            <a:r>
              <a:rPr lang="en-US" dirty="0"/>
              <a:t>Q10</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932</Words>
  <Application>Microsoft Office PowerPoint</Application>
  <PresentationFormat>On-screen Show (16:9)</PresentationFormat>
  <Paragraphs>146</Paragraphs>
  <Slides>27</Slides>
  <Notes>20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27</vt:i4>
      </vt:variant>
    </vt:vector>
  </HeadingPairs>
  <TitlesOfParts>
    <vt:vector size="29" baseType="lpstr">
      <vt:lpstr>Arial</vt:lpstr>
      <vt:lpstr>Simple Light</vt:lpstr>
      <vt:lpstr>City of Sandy Community Survey</vt:lpstr>
      <vt:lpstr>Survey Methodology</vt:lpstr>
      <vt:lpstr>Methodology Cont.</vt:lpstr>
      <vt:lpstr>PowerPoint Presentation</vt:lpstr>
      <vt:lpstr>Respondent Demographics</vt:lpstr>
      <vt:lpstr>Respondent Demographics</vt:lpstr>
      <vt:lpstr>Community Image and Reputation</vt:lpstr>
      <vt:lpstr>Community Image and Reputation</vt:lpstr>
      <vt:lpstr>Direction of the City</vt:lpstr>
      <vt:lpstr>Community Image and Reputation Write-In’s</vt:lpstr>
      <vt:lpstr>Public Safety Metrics</vt:lpstr>
      <vt:lpstr>Public Safety Metrics Cont.</vt:lpstr>
      <vt:lpstr>Public Safety Priorities</vt:lpstr>
      <vt:lpstr>Public Safety  Write-In’s</vt:lpstr>
      <vt:lpstr>Local Economy &amp; Employment</vt:lpstr>
      <vt:lpstr>Consumer Habits &amp; Gaps</vt:lpstr>
      <vt:lpstr>Local Economy  Write-In’s</vt:lpstr>
      <vt:lpstr>Transportation &amp; Mobility</vt:lpstr>
      <vt:lpstr>Transportation and  Mobility Write-In’s </vt:lpstr>
      <vt:lpstr>Parks and Recreation &amp; Library</vt:lpstr>
      <vt:lpstr>Parks and Recreation &amp; Library Cont.</vt:lpstr>
      <vt:lpstr>Parks and Rec  Write-In’s</vt:lpstr>
      <vt:lpstr>Library Write-In’s </vt:lpstr>
      <vt:lpstr>Public Engagement &amp; Interaction</vt:lpstr>
      <vt:lpstr>Public Engagement Write-In’s</vt:lpstr>
      <vt:lpstr>Overall Quality of LIfe</vt:lpstr>
      <vt:lpstr>Comments, Concerns, Follow Up Requests, Etc.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Greg Brewster</cp:lastModifiedBy>
  <cp:revision>10</cp:revision>
  <dcterms:modified xsi:type="dcterms:W3CDTF">2026-03-03T03:11:43Z</dcterms:modified>
</cp:coreProperties>
</file>